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ffolkobservatory.info/wp-content/uploads/2022/12/SODA_Levelling-Up-Understanding-Inequalities-in-Suffolk_March-2022.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 would like to thank you for the opportunity to discuss a subject I am very passionate about, that I teach at University of Suffolk and that I have been actively researching for the past 20 years: Artificial Intelligence. It has been transforming our world and has the potential to impact our local economy here in Suffolk.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887c71c9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b887c71c9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887c71c9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887c71c9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887c71c9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887c71c9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887c71c9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887c71c9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887c71c9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887c71c9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887c71c9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887c71c9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887c71c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887c71c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 am Dr Kakia Chatsiou, a Lecturer in Computing. My work primarily revolves around the development of innovative algorithms and models that enhance our understanding and application of AI and Machine technologies across different domains.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Recently, my focus has been on developing and applying automated, quantitative methodologies for the analysis of large and diverse forms of unstructured data. This includes a particular emphasis on political discourse and social media content, as well as extracting information and patterns from DNA/mRNA sequencing data using AI methods.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have been involved in several interdisciplinary projects that leverage Text Analytics for information extraction and natural language understanding. These projects aim to elucidate the mechanisms underpinning digital transformation across various sectors - communities, businesses, and public sector entities - and investigate how data can serve as a catalyst for a more equitable, transparent, and accountable society.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887c71c9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887c71c9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2: Suffolk: Key economy focus areas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their March 2022 paper, the Suffolk Office for Data Analytics (SODA) outlined 12 missions for Suffolk economy to achieve our region’s potential and reduce inequalities across a range of indicators. You can access the full report here: </a:t>
            </a:r>
            <a:r>
              <a:rPr lang="en" u="sng">
                <a:solidFill>
                  <a:srgbClr val="1155CC"/>
                </a:solidFill>
                <a:hlinkClick r:id="rId2">
                  <a:extLst>
                    <a:ext uri="{A12FA001-AC4F-418D-AE19-62706E023703}">
                      <ahyp:hlinkClr val="tx"/>
                    </a:ext>
                  </a:extLst>
                </a:hlinkClick>
              </a:rPr>
              <a:t>https://www.suffolkobservatory.info/wp-content/uploads/2022/12/SODA_Levelling-Up-Understanding-Inequalities-in-Suffolk_March-2022.pdf</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1: Boost productivity, pay, jobs and living standards.</a:t>
            </a:r>
            <a:r>
              <a:rPr b="1" lang="en" u="sng">
                <a:solidFill>
                  <a:schemeClr val="dk1"/>
                </a:solidFill>
              </a:rPr>
              <a:t> </a:t>
            </a:r>
            <a:r>
              <a:rPr lang="en">
                <a:solidFill>
                  <a:schemeClr val="dk1"/>
                </a:solidFill>
              </a:rPr>
              <a:t>Suffolk is a county of hard workers, with employment rates above the national average. However, we face challenges in the form of below-average wages, skills, and productivity. We must strive to address these inequalities, particularly in areas most affected by the COVID pandemic and the presence of US forces.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2: Increase domestic public investment in R&amp;D.</a:t>
            </a:r>
            <a:r>
              <a:rPr i="1" lang="en">
                <a:solidFill>
                  <a:schemeClr val="dk1"/>
                </a:solidFill>
              </a:rPr>
              <a:t> </a:t>
            </a:r>
            <a:r>
              <a:rPr lang="en">
                <a:solidFill>
                  <a:schemeClr val="dk1"/>
                </a:solidFill>
              </a:rPr>
              <a:t>The East of England region, of which Suffolk is a part, has a high share of private sector R&amp;D investment. However, we lag behind in public and higher education funding. We must strive to balance and diversify our sources of R&amp;D spending to stimulate innovation and productivity growth.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3: Improve local public transport connectivity. </a:t>
            </a:r>
            <a:r>
              <a:rPr lang="en">
                <a:solidFill>
                  <a:schemeClr val="dk1"/>
                </a:solidFill>
              </a:rPr>
              <a:t>Suffolk’s transport infrastructure relies heavily on buses, with limited rail and road connections. The COVID pandemic has led to a decline in bus usage, and travel times to key services and employment centres are longer than average. We must work towards improving our public transport connectivity to ensure that everyone in Suffolk can get where they need to go.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6: Increase the number of people successfully completing high-quality skills training. </a:t>
            </a:r>
            <a:r>
              <a:rPr lang="en">
                <a:solidFill>
                  <a:schemeClr val="dk1"/>
                </a:solidFill>
              </a:rPr>
              <a:t>Suffolk has below-average adult skills levels, and lower rates of apprenticeship starts and achievements than the national average. This contributes to our low-wage and low-productivity profile. We must invest in high-quality skills training to provide opportunities for career progression and social mobility. The University of Suffolk is playing a great role in this, perhaps we can discuss this further later 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7: Narrow the gap in healthy life expectancy. </a:t>
            </a:r>
            <a:r>
              <a:rPr lang="en">
                <a:solidFill>
                  <a:schemeClr val="dk1"/>
                </a:solidFill>
              </a:rPr>
              <a:t>While Suffolk has a higher life expectancy than the national average, our healthy life expectancy is lower. This means that people in Suffolk spend more years in poor health, affecting their quality of life and wellbeing. We must work to narrow this gap, particularly between the most and least deprived areas, and between different groups of the population.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Mission 8: Improve well-being in every area.</a:t>
            </a:r>
            <a:r>
              <a:rPr lang="en">
                <a:solidFill>
                  <a:schemeClr val="dk1"/>
                </a:solidFill>
              </a:rPr>
              <a:t> Suffolk has slightly lower well-being and life satisfaction ratings than the national average. The COVID pandemic has increased the number of people susceptible to stress or mental ill health, especially among younger, unemployed, and disadvantaged groups. We must strive to improve well-being in every area, for every resident of Suffolk.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887c71c9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887c71c9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3: But what do we mean by AI?</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Artificial Intelligence (AI) refers to computer systems capable of performing complex tasks that historically only a human could do, such as reasoning, making decisions, or solving problems.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Today, the term “AI” describes a wide range of technologies that power many of the services and goods we use every day. AI is an umbrella term that encompasses a wide variety of technologies, including machine learning, deep learning, and natural language processing (NLP)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887c71c9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887c71c9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4: Is AI similar to digital transformation?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Digital transformation is the integration of digital technology into all areas of a business, fundamentally changing how a business or organisation operates and delivers value to customers[1]. It's also a cultural change that requires organisations to continually challenge the status quo, experiment, and get comfortable with failure.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AI is the powerhouse that fuels digital transformation by enabling businesses to leverage advanced technologies to redefine their operational strategies, customer interactions, and value propositions[3]. It empowers organisations to reach new levels of efficiency, innovate products and services, and create enhanced user experiences.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Achieving digital maturity is crucial for businesses to fully benefit from AI[2]. Unless a business has a clear view of their business goals, digital strategy and digital assets, it cannot maximise its benefits from the use of AI technologies.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887c71c9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887c71c9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5: Can Digital Transformation and AI help?</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Absolutely! Artificial Intelligence (AI) can play a significant role in helping to achieve these missions. Let’s explore how.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Boosting Productivity and Skills Training: </a:t>
            </a:r>
            <a:r>
              <a:rPr lang="en">
                <a:solidFill>
                  <a:schemeClr val="dk1"/>
                </a:solidFill>
              </a:rPr>
              <a:t>AI can be used to automate routine tasks, freeing up human resources for more complex and creative tasks, thereby boosting productivity. In the realm of skills training, AI-powered platforms can provide personalised learning experiences, adapting to the learner’s pace and style. This can lead to more effective learning outcomes and increase the number of people successfully completing high-quality skills training.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u="sng">
                <a:solidFill>
                  <a:schemeClr val="dk1"/>
                </a:solidFill>
              </a:rPr>
              <a:t>Improving Healthy Life Expectancy and Well-being: </a:t>
            </a:r>
            <a:r>
              <a:rPr lang="en">
                <a:solidFill>
                  <a:schemeClr val="dk1"/>
                </a:solidFill>
              </a:rPr>
              <a:t>AI has the potential to revolutionise healthcare. Predictive analytics can help identify health risks early, and AI-powered telemedicine can make healthcare more accessible. This could help increase healthy life expectancy. In terms of well-being, AI can provide personalised recommendations for improving mental health, based on user data.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887c71c9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887c71c9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u="sng">
                <a:solidFill>
                  <a:schemeClr val="dk1"/>
                </a:solidFill>
              </a:rPr>
              <a:t>Increasing R&amp;D Investment and Improving Public Transport: </a:t>
            </a:r>
            <a:r>
              <a:rPr lang="en">
                <a:solidFill>
                  <a:schemeClr val="dk1"/>
                </a:solidFill>
              </a:rPr>
              <a:t>AI can help identify promising areas for R&amp;D investment by analyzing trends and patterns in large datasets. In terms of public transport, AI can optimise routes and schedules, predict maintenance needs, and improve the overall efficiency of the transport system. This can lead to better connectivity and potentially increase usage of public transport.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Slide 6: What about GenAI?</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Generative AI is a subset of AI that focuses on creating new content, whether it be text, images, or even code[13]. It's a powerful tool that has the potential to revolutionise many industries, including those that rely heavily on low-skilled jobs[10,11].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 the positive side, generative AI can help improve productivity, particularly for inexperienced or low-skilled workers [10,12]. For instance, a study by MIT Sloan found that contact center agents with access to a conversational assistant saw a 14% boost in productivity, with the largest gains impacting new or low-skilled workers[10]. In other words, the workers were upskilled, not replaced, thanks to the technology[10].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there are also potential negative impacts. The International Monetary Fund (IMF) has warned that AI could negatively affect around 40% of jobs around the world, potentially worsening inequality[11]. It's therefore crucial that we consider these potential impacts and take steps to mitigate them as we continue to develop and implement these technologies.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887c71c9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887c71c9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7: Examples where AI is helping us innovate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discussed previously, the UK Government's Levelling Up objectives aim to boost productivity, pay, jobs, and living standards, spread opportunities, improve public services, and implement devolution deals]. AI technologies can play a significant role in achieving these objectives. By improving efficiency and productivity in various sectors, AI can help create high-quality jobs and raise living standards. By spreading opportunities, it can ensure that the benefits of AI reach all parts of Suffolk. By improving public services like healthcare and education, it can enhance the well-being of our residents. And by supporting local businesses and industries, it can contribute to the devolution of power and resources.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a:t>
            </a:r>
            <a:r>
              <a:rPr i="1" lang="en" u="sng">
                <a:solidFill>
                  <a:schemeClr val="dk1"/>
                </a:solidFill>
              </a:rPr>
              <a:t>agriculture</a:t>
            </a:r>
            <a:r>
              <a:rPr lang="en">
                <a:solidFill>
                  <a:schemeClr val="dk1"/>
                </a:solidFill>
              </a:rPr>
              <a:t>, AI-powered technologies are assisting our farmers in monitoring crop health, predicting weather patterns, and optimising irrigation. For instance, AI can be used for crop and soil monitoring, insect and plant disease detection, livestock health monitoring, intelligent spraying, automatic weeding, aerial survey and imaging, and produce grading and sorting[1].</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(optional)</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a:t>
            </a:r>
            <a:r>
              <a:rPr i="1" lang="en" u="sng">
                <a:solidFill>
                  <a:schemeClr val="dk1"/>
                </a:solidFill>
              </a:rPr>
              <a:t>healthcare</a:t>
            </a:r>
            <a:r>
              <a:rPr lang="en">
                <a:solidFill>
                  <a:schemeClr val="dk1"/>
                </a:solidFill>
              </a:rPr>
              <a:t>, AI is enabling early diagnosis and personalised treatment plans, improving patient outcomes[4]. AI has been used to help diagnose COVID-19 from chest imaging and used to help secondary care dermatology referrals[8].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887c71c9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887c71c9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local authority services such as </a:t>
            </a:r>
            <a:r>
              <a:rPr i="1" lang="en" u="sng">
                <a:solidFill>
                  <a:schemeClr val="dk1"/>
                </a:solidFill>
              </a:rPr>
              <a:t>waste management </a:t>
            </a:r>
            <a:r>
              <a:rPr lang="en">
                <a:solidFill>
                  <a:schemeClr val="dk1"/>
                </a:solidFill>
              </a:rPr>
              <a:t>or </a:t>
            </a:r>
            <a:r>
              <a:rPr i="1" lang="en" u="sng">
                <a:solidFill>
                  <a:schemeClr val="dk1"/>
                </a:solidFill>
              </a:rPr>
              <a:t>gritting operations optimisation</a:t>
            </a:r>
            <a:r>
              <a:rPr lang="en">
                <a:solidFill>
                  <a:schemeClr val="dk1"/>
                </a:solidFill>
              </a:rPr>
              <a:t>, AI can develop detailed maps of each area they service to find the best routes for their trucks, reducing travel time, fuel costs, and emissions. AI can also be used in smart bins, waste-sorting robots, waste generation models, waste monitoring and tracking[9]. At the University of Suffolk, colleagues have worked closely with Suffolk County Council, and the BT, on the </a:t>
            </a:r>
            <a:r>
              <a:rPr i="1" lang="en">
                <a:solidFill>
                  <a:schemeClr val="dk1"/>
                </a:solidFill>
              </a:rPr>
              <a:t>Smarter Suffolk Project</a:t>
            </a:r>
            <a:r>
              <a:rPr lang="en">
                <a:solidFill>
                  <a:schemeClr val="dk1"/>
                </a:solidFill>
              </a:rPr>
              <a:t> to explore patterns in data collected via sensors all over the county on living conditions, weather monitoring and the environment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oS" type="title">
  <p:cSld name="TITLE">
    <p:bg>
      <p:bgPr>
        <a:solidFill>
          <a:srgbClr val="2D2D2B"/>
        </a:solidFill>
      </p:bgPr>
    </p:bg>
    <p:spTree>
      <p:nvGrpSpPr>
        <p:cNvPr id="9" name="Shape 9"/>
        <p:cNvGrpSpPr/>
        <p:nvPr/>
      </p:nvGrpSpPr>
      <p:grpSpPr>
        <a:xfrm>
          <a:off x="0" y="0"/>
          <a:ext cx="0" cy="0"/>
          <a:chOff x="0" y="0"/>
          <a:chExt cx="0" cy="0"/>
        </a:xfrm>
      </p:grpSpPr>
      <p:cxnSp>
        <p:nvCxnSpPr>
          <p:cNvPr id="10" name="Google Shape;10;p2"/>
          <p:cNvCxnSpPr/>
          <p:nvPr/>
        </p:nvCxnSpPr>
        <p:spPr>
          <a:xfrm>
            <a:off x="685800" y="2895600"/>
            <a:ext cx="424800" cy="0"/>
          </a:xfrm>
          <a:prstGeom prst="straightConnector1">
            <a:avLst/>
          </a:prstGeom>
          <a:noFill/>
          <a:ln cap="flat" cmpd="sng" w="38100">
            <a:solidFill>
              <a:schemeClr val="accent4"/>
            </a:solidFill>
            <a:prstDash val="solid"/>
            <a:round/>
            <a:headEnd len="sm" w="sm" type="none"/>
            <a:tailEnd len="sm" w="sm" type="none"/>
          </a:ln>
        </p:spPr>
      </p:cxnSp>
      <p:sp>
        <p:nvSpPr>
          <p:cNvPr id="11" name="Google Shape;11;p2"/>
          <p:cNvSpPr txBox="1"/>
          <p:nvPr>
            <p:ph type="ctrTitle"/>
          </p:nvPr>
        </p:nvSpPr>
        <p:spPr>
          <a:xfrm>
            <a:off x="457200" y="1219200"/>
            <a:ext cx="5783400" cy="1457400"/>
          </a:xfrm>
          <a:prstGeom prst="rect">
            <a:avLst/>
          </a:prstGeom>
        </p:spPr>
        <p:txBody>
          <a:bodyPr anchorCtr="0" anchor="b" bIns="91425" lIns="91425" spcFirstLastPara="1" rIns="91425" wrap="square" tIns="91425">
            <a:normAutofit/>
          </a:bodyPr>
          <a:lstStyle>
            <a:lvl1pPr lvl="0" rtl="0">
              <a:spcBef>
                <a:spcPts val="0"/>
              </a:spcBef>
              <a:spcAft>
                <a:spcPts val="0"/>
              </a:spcAft>
              <a:buSzPts val="4000"/>
              <a:buNone/>
              <a:defRPr b="1" sz="4000"/>
            </a:lvl1pPr>
            <a:lvl2pPr lvl="1" rtl="0" algn="ctr">
              <a:spcBef>
                <a:spcPts val="0"/>
              </a:spcBef>
              <a:spcAft>
                <a:spcPts val="0"/>
              </a:spcAft>
              <a:buSzPts val="4000"/>
              <a:buFont typeface="Arial"/>
              <a:buNone/>
              <a:defRPr sz="4000">
                <a:latin typeface="Arial"/>
                <a:ea typeface="Arial"/>
                <a:cs typeface="Arial"/>
                <a:sym typeface="Arial"/>
              </a:defRPr>
            </a:lvl2pPr>
            <a:lvl3pPr lvl="2" rtl="0" algn="ctr">
              <a:spcBef>
                <a:spcPts val="0"/>
              </a:spcBef>
              <a:spcAft>
                <a:spcPts val="0"/>
              </a:spcAft>
              <a:buSzPts val="4000"/>
              <a:buFont typeface="Arial"/>
              <a:buNone/>
              <a:defRPr sz="4000">
                <a:latin typeface="Arial"/>
                <a:ea typeface="Arial"/>
                <a:cs typeface="Arial"/>
                <a:sym typeface="Arial"/>
              </a:defRPr>
            </a:lvl3pPr>
            <a:lvl4pPr lvl="3" rtl="0" algn="ctr">
              <a:spcBef>
                <a:spcPts val="0"/>
              </a:spcBef>
              <a:spcAft>
                <a:spcPts val="0"/>
              </a:spcAft>
              <a:buSzPts val="4000"/>
              <a:buFont typeface="Arial"/>
              <a:buNone/>
              <a:defRPr sz="4000">
                <a:latin typeface="Arial"/>
                <a:ea typeface="Arial"/>
                <a:cs typeface="Arial"/>
                <a:sym typeface="Arial"/>
              </a:defRPr>
            </a:lvl4pPr>
            <a:lvl5pPr lvl="4" rtl="0" algn="ctr">
              <a:spcBef>
                <a:spcPts val="0"/>
              </a:spcBef>
              <a:spcAft>
                <a:spcPts val="0"/>
              </a:spcAft>
              <a:buSzPts val="4000"/>
              <a:buFont typeface="Arial"/>
              <a:buNone/>
              <a:defRPr sz="4000">
                <a:latin typeface="Arial"/>
                <a:ea typeface="Arial"/>
                <a:cs typeface="Arial"/>
                <a:sym typeface="Arial"/>
              </a:defRPr>
            </a:lvl5pPr>
            <a:lvl6pPr lvl="5" rtl="0" algn="ctr">
              <a:spcBef>
                <a:spcPts val="0"/>
              </a:spcBef>
              <a:spcAft>
                <a:spcPts val="0"/>
              </a:spcAft>
              <a:buSzPts val="4000"/>
              <a:buFont typeface="Arial"/>
              <a:buNone/>
              <a:defRPr sz="4000">
                <a:latin typeface="Arial"/>
                <a:ea typeface="Arial"/>
                <a:cs typeface="Arial"/>
                <a:sym typeface="Arial"/>
              </a:defRPr>
            </a:lvl6pPr>
            <a:lvl7pPr lvl="6" rtl="0" algn="ctr">
              <a:spcBef>
                <a:spcPts val="0"/>
              </a:spcBef>
              <a:spcAft>
                <a:spcPts val="0"/>
              </a:spcAft>
              <a:buSzPts val="4000"/>
              <a:buFont typeface="Arial"/>
              <a:buNone/>
              <a:defRPr sz="4000">
                <a:latin typeface="Arial"/>
                <a:ea typeface="Arial"/>
                <a:cs typeface="Arial"/>
                <a:sym typeface="Arial"/>
              </a:defRPr>
            </a:lvl7pPr>
            <a:lvl8pPr lvl="7" rtl="0" algn="ctr">
              <a:spcBef>
                <a:spcPts val="0"/>
              </a:spcBef>
              <a:spcAft>
                <a:spcPts val="0"/>
              </a:spcAft>
              <a:buSzPts val="4000"/>
              <a:buFont typeface="Arial"/>
              <a:buNone/>
              <a:defRPr sz="4000">
                <a:latin typeface="Arial"/>
                <a:ea typeface="Arial"/>
                <a:cs typeface="Arial"/>
                <a:sym typeface="Arial"/>
              </a:defRPr>
            </a:lvl8pPr>
            <a:lvl9pPr lvl="8" rtl="0" algn="ctr">
              <a:spcBef>
                <a:spcPts val="0"/>
              </a:spcBef>
              <a:spcAft>
                <a:spcPts val="0"/>
              </a:spcAft>
              <a:buSzPts val="4000"/>
              <a:buFont typeface="Arial"/>
              <a:buNone/>
              <a:defRPr sz="4000">
                <a:latin typeface="Arial"/>
                <a:ea typeface="Arial"/>
                <a:cs typeface="Arial"/>
                <a:sym typeface="Arial"/>
              </a:defRPr>
            </a:lvl9pPr>
          </a:lstStyle>
          <a:p/>
        </p:txBody>
      </p:sp>
      <p:sp>
        <p:nvSpPr>
          <p:cNvPr id="12" name="Google Shape;12;p2"/>
          <p:cNvSpPr txBox="1"/>
          <p:nvPr>
            <p:ph idx="1" type="subTitle"/>
          </p:nvPr>
        </p:nvSpPr>
        <p:spPr>
          <a:xfrm>
            <a:off x="465000" y="3200400"/>
            <a:ext cx="5783400" cy="90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1pPr>
            <a:lvl2pPr lvl="1"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2pPr>
            <a:lvl3pPr lvl="2"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3pPr>
            <a:lvl4pPr lvl="3"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4pPr>
            <a:lvl5pPr lvl="4"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5pPr>
            <a:lvl6pPr lvl="5"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6pPr>
            <a:lvl7pPr lvl="6"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7pPr>
            <a:lvl8pPr lvl="7"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8pPr>
            <a:lvl9pPr lvl="8" rtl="0">
              <a:lnSpc>
                <a:spcPct val="100000"/>
              </a:lnSpc>
              <a:spcBef>
                <a:spcPts val="0"/>
              </a:spcBef>
              <a:spcAft>
                <a:spcPts val="0"/>
              </a:spcAft>
              <a:buClr>
                <a:schemeClr val="accent5"/>
              </a:buClr>
              <a:buSzPts val="2400"/>
              <a:buFont typeface="Arial"/>
              <a:buNone/>
              <a:defRPr sz="2400">
                <a:solidFill>
                  <a:schemeClr val="accent5"/>
                </a:solidFill>
                <a:latin typeface="Arial"/>
                <a:ea typeface="Arial"/>
                <a:cs typeface="Arial"/>
                <a:sym typeface="Aria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cxnSp>
        <p:nvCxnSpPr>
          <p:cNvPr id="55" name="Google Shape;55;p11"/>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56" name="Google Shape;56;p11"/>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7" name="Google Shape;57;p11"/>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9" name="Shape 59"/>
        <p:cNvGrpSpPr/>
        <p:nvPr/>
      </p:nvGrpSpPr>
      <p:grpSpPr>
        <a:xfrm>
          <a:off x="0" y="0"/>
          <a:ext cx="0" cy="0"/>
          <a:chOff x="0" y="0"/>
          <a:chExt cx="0" cy="0"/>
        </a:xfrm>
      </p:grpSpPr>
      <p:sp>
        <p:nvSpPr>
          <p:cNvPr id="60" name="Google Shape;60;p12"/>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13"/>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13"/>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65" name="Google Shape;65;p13"/>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66" name="Google Shape;66;p1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67" name="Google Shape;67;p1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4"/>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71" name="Google Shape;71;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sp>
        <p:nvSpPr>
          <p:cNvPr id="73" name="Google Shape;73;p15"/>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75" name="Google Shape;75;p15"/>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9" name="Shape 79"/>
        <p:cNvGrpSpPr/>
        <p:nvPr/>
      </p:nvGrpSpPr>
      <p:grpSpPr>
        <a:xfrm>
          <a:off x="0" y="0"/>
          <a:ext cx="0" cy="0"/>
          <a:chOff x="0" y="0"/>
          <a:chExt cx="0" cy="0"/>
        </a:xfrm>
      </p:grpSpPr>
      <p:cxnSp>
        <p:nvCxnSpPr>
          <p:cNvPr id="80" name="Google Shape;80;p17"/>
          <p:cNvCxnSpPr/>
          <p:nvPr/>
        </p:nvCxnSpPr>
        <p:spPr>
          <a:xfrm rot="10800000">
            <a:off x="0" y="4152900"/>
            <a:ext cx="3810000" cy="990600"/>
          </a:xfrm>
          <a:prstGeom prst="straightConnector1">
            <a:avLst/>
          </a:prstGeom>
          <a:noFill/>
          <a:ln cap="flat" cmpd="sng" w="9525">
            <a:solidFill>
              <a:schemeClr val="lt1"/>
            </a:solidFill>
            <a:prstDash val="solid"/>
            <a:round/>
            <a:headEnd len="sm" w="sm" type="none"/>
            <a:tailEnd len="sm" w="sm" type="none"/>
          </a:ln>
        </p:spPr>
      </p:cxnSp>
      <p:sp>
        <p:nvSpPr>
          <p:cNvPr id="81" name="Google Shape;81;p17"/>
          <p:cNvSpPr/>
          <p:nvPr/>
        </p:nvSpPr>
        <p:spPr>
          <a:xfrm>
            <a:off x="457200" y="316706"/>
            <a:ext cx="5800800" cy="425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2" name="Google Shape;82;p17"/>
          <p:cNvSpPr/>
          <p:nvPr/>
        </p:nvSpPr>
        <p:spPr>
          <a:xfrm>
            <a:off x="8335963" y="3384947"/>
            <a:ext cx="90600" cy="6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3" name="Google Shape;83;p17"/>
          <p:cNvCxnSpPr/>
          <p:nvPr/>
        </p:nvCxnSpPr>
        <p:spPr>
          <a:xfrm flipH="1">
            <a:off x="6212013" y="3418285"/>
            <a:ext cx="2168400" cy="1376400"/>
          </a:xfrm>
          <a:prstGeom prst="straightConnector1">
            <a:avLst/>
          </a:prstGeom>
          <a:noFill/>
          <a:ln cap="flat" cmpd="sng" w="9525">
            <a:solidFill>
              <a:schemeClr val="lt1"/>
            </a:solidFill>
            <a:prstDash val="solid"/>
            <a:round/>
            <a:headEnd len="sm" w="sm" type="none"/>
            <a:tailEnd len="sm" w="sm" type="none"/>
          </a:ln>
        </p:spPr>
      </p:cxnSp>
      <p:sp>
        <p:nvSpPr>
          <p:cNvPr id="84" name="Google Shape;84;p17"/>
          <p:cNvSpPr/>
          <p:nvPr/>
        </p:nvSpPr>
        <p:spPr>
          <a:xfrm>
            <a:off x="6167438" y="4761310"/>
            <a:ext cx="90600" cy="6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5" name="Google Shape;85;p17"/>
          <p:cNvCxnSpPr/>
          <p:nvPr/>
        </p:nvCxnSpPr>
        <p:spPr>
          <a:xfrm flipH="1" rot="5400000">
            <a:off x="8460451" y="3338381"/>
            <a:ext cx="603600" cy="763500"/>
          </a:xfrm>
          <a:prstGeom prst="straightConnector1">
            <a:avLst/>
          </a:prstGeom>
          <a:noFill/>
          <a:ln cap="flat" cmpd="sng" w="9525">
            <a:solidFill>
              <a:schemeClr val="lt1"/>
            </a:solidFill>
            <a:prstDash val="solid"/>
            <a:round/>
            <a:headEnd len="sm" w="sm" type="none"/>
            <a:tailEnd len="sm" w="sm" type="none"/>
          </a:ln>
        </p:spPr>
      </p:cxnSp>
      <p:cxnSp>
        <p:nvCxnSpPr>
          <p:cNvPr id="86" name="Google Shape;86;p17"/>
          <p:cNvCxnSpPr/>
          <p:nvPr/>
        </p:nvCxnSpPr>
        <p:spPr>
          <a:xfrm rot="10800000">
            <a:off x="88" y="4594547"/>
            <a:ext cx="6211800" cy="200100"/>
          </a:xfrm>
          <a:prstGeom prst="straightConnector1">
            <a:avLst/>
          </a:prstGeom>
          <a:noFill/>
          <a:ln cap="flat" cmpd="sng" w="9525">
            <a:solidFill>
              <a:schemeClr val="lt1"/>
            </a:solidFill>
            <a:prstDash val="solid"/>
            <a:round/>
            <a:headEnd len="sm" w="sm" type="none"/>
            <a:tailEnd len="sm" w="sm" type="none"/>
          </a:ln>
        </p:spPr>
      </p:cxnSp>
      <p:sp>
        <p:nvSpPr>
          <p:cNvPr id="87" name="Google Shape;87;p17"/>
          <p:cNvSpPr/>
          <p:nvPr/>
        </p:nvSpPr>
        <p:spPr>
          <a:xfrm>
            <a:off x="1917700" y="4627960"/>
            <a:ext cx="90600" cy="66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11A2C4"/>
              </a:buClr>
              <a:buSzPts val="2800"/>
              <a:buFont typeface="Arial"/>
              <a:buNone/>
              <a:defRPr b="1" i="0" sz="2800">
                <a:solidFill>
                  <a:srgbClr val="11A2C4"/>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9" name="Google Shape;89;p17"/>
          <p:cNvSpPr txBox="1"/>
          <p:nvPr>
            <p:ph idx="1" type="body"/>
          </p:nvPr>
        </p:nvSpPr>
        <p:spPr>
          <a:xfrm>
            <a:off x="457200" y="1200150"/>
            <a:ext cx="5709900" cy="33945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11A2C4"/>
              </a:buClr>
              <a:buSzPts val="2400"/>
              <a:buChar char="●"/>
              <a:defRPr b="0" i="0" sz="2400">
                <a:solidFill>
                  <a:srgbClr val="6C6F70"/>
                </a:solidFill>
                <a:latin typeface="Arial"/>
                <a:ea typeface="Arial"/>
                <a:cs typeface="Arial"/>
                <a:sym typeface="Arial"/>
              </a:defRPr>
            </a:lvl1pPr>
            <a:lvl2pPr indent="-355600" lvl="1" marL="914400" rtl="0" algn="l">
              <a:lnSpc>
                <a:spcPct val="90000"/>
              </a:lnSpc>
              <a:spcBef>
                <a:spcPts val="1200"/>
              </a:spcBef>
              <a:spcAft>
                <a:spcPts val="0"/>
              </a:spcAft>
              <a:buClr>
                <a:srgbClr val="11A2C4"/>
              </a:buClr>
              <a:buSzPts val="2000"/>
              <a:buChar char="○"/>
              <a:defRPr b="0" i="0" sz="2000">
                <a:solidFill>
                  <a:srgbClr val="6C6F70"/>
                </a:solidFill>
                <a:latin typeface="Arial"/>
                <a:ea typeface="Arial"/>
                <a:cs typeface="Arial"/>
                <a:sym typeface="Arial"/>
              </a:defRPr>
            </a:lvl2pPr>
            <a:lvl3pPr indent="-342900" lvl="2" marL="1371600" rtl="0" algn="l">
              <a:lnSpc>
                <a:spcPct val="90000"/>
              </a:lnSpc>
              <a:spcBef>
                <a:spcPts val="1200"/>
              </a:spcBef>
              <a:spcAft>
                <a:spcPts val="0"/>
              </a:spcAft>
              <a:buClr>
                <a:srgbClr val="11A2C4"/>
              </a:buClr>
              <a:buSzPts val="1800"/>
              <a:buChar char="■"/>
              <a:defRPr b="0" i="0" sz="1800">
                <a:solidFill>
                  <a:srgbClr val="6C6F70"/>
                </a:solidFill>
                <a:latin typeface="Arial"/>
                <a:ea typeface="Arial"/>
                <a:cs typeface="Arial"/>
                <a:sym typeface="Arial"/>
              </a:defRPr>
            </a:lvl3pPr>
            <a:lvl4pPr indent="-330200" lvl="3" marL="1828800" rtl="0" algn="l">
              <a:lnSpc>
                <a:spcPct val="90000"/>
              </a:lnSpc>
              <a:spcBef>
                <a:spcPts val="1200"/>
              </a:spcBef>
              <a:spcAft>
                <a:spcPts val="0"/>
              </a:spcAft>
              <a:buClr>
                <a:srgbClr val="11A2C4"/>
              </a:buClr>
              <a:buSzPts val="1600"/>
              <a:buChar char="●"/>
              <a:defRPr b="0" i="0" sz="1600">
                <a:solidFill>
                  <a:srgbClr val="6C6F70"/>
                </a:solidFill>
                <a:latin typeface="Arial"/>
                <a:ea typeface="Arial"/>
                <a:cs typeface="Arial"/>
                <a:sym typeface="Arial"/>
              </a:defRPr>
            </a:lvl4pPr>
            <a:lvl5pPr indent="-330200" lvl="4" marL="2286000" rtl="0" algn="l">
              <a:lnSpc>
                <a:spcPct val="90000"/>
              </a:lnSpc>
              <a:spcBef>
                <a:spcPts val="1200"/>
              </a:spcBef>
              <a:spcAft>
                <a:spcPts val="0"/>
              </a:spcAft>
              <a:buClr>
                <a:srgbClr val="11A2C4"/>
              </a:buClr>
              <a:buSzPts val="1600"/>
              <a:buChar char="○"/>
              <a:defRPr b="0" i="0" sz="1600">
                <a:solidFill>
                  <a:srgbClr val="6C6F70"/>
                </a:solidFill>
                <a:latin typeface="Arial"/>
                <a:ea typeface="Arial"/>
                <a:cs typeface="Arial"/>
                <a:sym typeface="Arial"/>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90" name="Google Shape;90;p17"/>
          <p:cNvSpPr txBox="1"/>
          <p:nvPr>
            <p:ph idx="2" type="body"/>
          </p:nvPr>
        </p:nvSpPr>
        <p:spPr>
          <a:xfrm>
            <a:off x="6515949" y="1200150"/>
            <a:ext cx="2170800" cy="3394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11A2C4"/>
              </a:buClr>
              <a:buSzPts val="2400"/>
              <a:buNone/>
              <a:defRPr b="0" i="0" sz="2400">
                <a:solidFill>
                  <a:srgbClr val="11A2C4"/>
                </a:solidFill>
                <a:latin typeface="Arial"/>
                <a:ea typeface="Arial"/>
                <a:cs typeface="Arial"/>
                <a:sym typeface="Arial"/>
              </a:defRPr>
            </a:lvl1pPr>
            <a:lvl2pPr indent="-355600" lvl="1" marL="914400" rtl="0" algn="l">
              <a:lnSpc>
                <a:spcPct val="90000"/>
              </a:lnSpc>
              <a:spcBef>
                <a:spcPts val="1200"/>
              </a:spcBef>
              <a:spcAft>
                <a:spcPts val="0"/>
              </a:spcAft>
              <a:buClr>
                <a:srgbClr val="11A2C4"/>
              </a:buClr>
              <a:buSzPts val="2000"/>
              <a:buChar char="○"/>
              <a:defRPr b="0" i="0" sz="2000">
                <a:solidFill>
                  <a:srgbClr val="B5B6B3"/>
                </a:solidFill>
                <a:latin typeface="Arial"/>
                <a:ea typeface="Arial"/>
                <a:cs typeface="Arial"/>
                <a:sym typeface="Arial"/>
              </a:defRPr>
            </a:lvl2pPr>
            <a:lvl3pPr indent="-342900" lvl="2" marL="1371600" rtl="0" algn="l">
              <a:lnSpc>
                <a:spcPct val="90000"/>
              </a:lnSpc>
              <a:spcBef>
                <a:spcPts val="1200"/>
              </a:spcBef>
              <a:spcAft>
                <a:spcPts val="0"/>
              </a:spcAft>
              <a:buClr>
                <a:srgbClr val="11A2C4"/>
              </a:buClr>
              <a:buSzPts val="1800"/>
              <a:buChar char="■"/>
              <a:defRPr b="0" i="0" sz="1800">
                <a:solidFill>
                  <a:srgbClr val="B5B6B3"/>
                </a:solidFill>
                <a:latin typeface="Arial"/>
                <a:ea typeface="Arial"/>
                <a:cs typeface="Arial"/>
                <a:sym typeface="Arial"/>
              </a:defRPr>
            </a:lvl3pPr>
            <a:lvl4pPr indent="-330200" lvl="3" marL="1828800" rtl="0" algn="l">
              <a:lnSpc>
                <a:spcPct val="90000"/>
              </a:lnSpc>
              <a:spcBef>
                <a:spcPts val="1200"/>
              </a:spcBef>
              <a:spcAft>
                <a:spcPts val="0"/>
              </a:spcAft>
              <a:buClr>
                <a:srgbClr val="11A2C4"/>
              </a:buClr>
              <a:buSzPts val="1600"/>
              <a:buChar char="●"/>
              <a:defRPr b="0" i="0" sz="1600">
                <a:solidFill>
                  <a:srgbClr val="B5B6B3"/>
                </a:solidFill>
                <a:latin typeface="Arial"/>
                <a:ea typeface="Arial"/>
                <a:cs typeface="Arial"/>
                <a:sym typeface="Arial"/>
              </a:defRPr>
            </a:lvl4pPr>
            <a:lvl5pPr indent="-330200" lvl="4" marL="2286000" rtl="0" algn="l">
              <a:lnSpc>
                <a:spcPct val="90000"/>
              </a:lnSpc>
              <a:spcBef>
                <a:spcPts val="1200"/>
              </a:spcBef>
              <a:spcAft>
                <a:spcPts val="0"/>
              </a:spcAft>
              <a:buClr>
                <a:srgbClr val="11A2C4"/>
              </a:buClr>
              <a:buSzPts val="1600"/>
              <a:buChar char="○"/>
              <a:defRPr b="0" i="0" sz="1600">
                <a:solidFill>
                  <a:srgbClr val="B5B6B3"/>
                </a:solidFill>
                <a:latin typeface="Arial"/>
                <a:ea typeface="Arial"/>
                <a:cs typeface="Arial"/>
                <a:sym typeface="Arial"/>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91" name="Google Shape;91;p17"/>
          <p:cNvPicPr preferRelativeResize="0"/>
          <p:nvPr/>
        </p:nvPicPr>
        <p:blipFill rotWithShape="1">
          <a:blip r:embed="rId2">
            <a:alphaModFix/>
          </a:blip>
          <a:srcRect b="0" l="0" r="0" t="0"/>
          <a:stretch/>
        </p:blipFill>
        <p:spPr>
          <a:xfrm>
            <a:off x="6801661" y="0"/>
            <a:ext cx="1756755" cy="8539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 name="Shape 15"/>
        <p:cNvGrpSpPr/>
        <p:nvPr/>
      </p:nvGrpSpPr>
      <p:grpSpPr>
        <a:xfrm>
          <a:off x="0" y="0"/>
          <a:ext cx="0" cy="0"/>
          <a:chOff x="0" y="0"/>
          <a:chExt cx="0" cy="0"/>
        </a:xfrm>
      </p:grpSpPr>
      <p:cxnSp>
        <p:nvCxnSpPr>
          <p:cNvPr id="16" name="Google Shape;16;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p3"/>
          <p:cNvSpPr txBox="1"/>
          <p:nvPr>
            <p:ph type="title"/>
          </p:nvPr>
        </p:nvSpPr>
        <p:spPr>
          <a:xfrm>
            <a:off x="480750" y="1764950"/>
            <a:ext cx="8222100" cy="907500"/>
          </a:xfrm>
          <a:prstGeom prst="rect">
            <a:avLst/>
          </a:prstGeom>
          <a:solidFill>
            <a:srgbClr val="FFBF0B"/>
          </a:solidFill>
        </p:spPr>
        <p:txBody>
          <a:bodyPr anchorCtr="0" anchor="b" bIns="91425" lIns="91425" spcFirstLastPara="1" rIns="91425" wrap="square" tIns="91425">
            <a:normAutofit/>
          </a:bodyPr>
          <a:lstStyle>
            <a:lvl1pPr lvl="0" rtl="0" algn="ctr">
              <a:spcBef>
                <a:spcPts val="0"/>
              </a:spcBef>
              <a:spcAft>
                <a:spcPts val="0"/>
              </a:spcAft>
              <a:buClr>
                <a:srgbClr val="2D2D2B"/>
              </a:buClr>
              <a:buSzPts val="4600"/>
              <a:buNone/>
              <a:defRPr b="1" sz="4600">
                <a:solidFill>
                  <a:srgbClr val="2D2D2B"/>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rotWithShape="1">
          <a:blip r:embed="rId3">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blipFill>
          <a:blip r:embed="rId2">
            <a:alphaModFix/>
          </a:blip>
          <a:stretch>
            <a:fillRect/>
          </a:stretch>
        </a:blipFill>
      </p:bgPr>
    </p:bg>
    <p:spTree>
      <p:nvGrpSpPr>
        <p:cNvPr id="20" name="Shape 20"/>
        <p:cNvGrpSpPr/>
        <p:nvPr/>
      </p:nvGrpSpPr>
      <p:grpSpPr>
        <a:xfrm>
          <a:off x="0" y="0"/>
          <a:ext cx="0" cy="0"/>
          <a:chOff x="0" y="0"/>
          <a:chExt cx="0" cy="0"/>
        </a:xfrm>
      </p:grpSpPr>
      <p:cxnSp>
        <p:nvCxnSpPr>
          <p:cNvPr id="21" name="Google Shape;21;p4"/>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480750" y="1764950"/>
            <a:ext cx="8222100" cy="907500"/>
          </a:xfrm>
          <a:prstGeom prst="rect">
            <a:avLst/>
          </a:prstGeom>
          <a:solidFill>
            <a:srgbClr val="FFBF0B"/>
          </a:solidFill>
        </p:spPr>
        <p:txBody>
          <a:bodyPr anchorCtr="0" anchor="b" bIns="91425" lIns="91425" spcFirstLastPara="1" rIns="91425" wrap="square" tIns="91425">
            <a:normAutofit/>
          </a:bodyPr>
          <a:lstStyle>
            <a:lvl1pPr lvl="0" rtl="0" algn="ctr">
              <a:spcBef>
                <a:spcPts val="0"/>
              </a:spcBef>
              <a:spcAft>
                <a:spcPts val="0"/>
              </a:spcAft>
              <a:buClr>
                <a:srgbClr val="2D2D2B"/>
              </a:buClr>
              <a:buSzPts val="4600"/>
              <a:buNone/>
              <a:defRPr b="1" sz="4600">
                <a:solidFill>
                  <a:srgbClr val="2D2D2B"/>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rotWithShape="1">
          <a:blip r:embed="rId3">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blipFill>
          <a:blip r:embed="rId2">
            <a:alphaModFix/>
          </a:blip>
          <a:stretch>
            <a:fillRect/>
          </a:stretch>
        </a:blipFill>
      </p:bgPr>
    </p:bg>
    <p:spTree>
      <p:nvGrpSpPr>
        <p:cNvPr id="25" name="Shape 25"/>
        <p:cNvGrpSpPr/>
        <p:nvPr/>
      </p:nvGrpSpPr>
      <p:grpSpPr>
        <a:xfrm>
          <a:off x="0" y="0"/>
          <a:ext cx="0" cy="0"/>
          <a:chOff x="0" y="0"/>
          <a:chExt cx="0" cy="0"/>
        </a:xfrm>
      </p:grpSpPr>
      <p:cxnSp>
        <p:nvCxnSpPr>
          <p:cNvPr id="26" name="Google Shape;26;p5"/>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480750" y="1764950"/>
            <a:ext cx="8222100" cy="907500"/>
          </a:xfrm>
          <a:prstGeom prst="rect">
            <a:avLst/>
          </a:prstGeom>
          <a:solidFill>
            <a:srgbClr val="FFBF0B"/>
          </a:solidFill>
        </p:spPr>
        <p:txBody>
          <a:bodyPr anchorCtr="0" anchor="b" bIns="91425" lIns="91425" spcFirstLastPara="1" rIns="91425" wrap="square" tIns="91425">
            <a:normAutofit/>
          </a:bodyPr>
          <a:lstStyle>
            <a:lvl1pPr lvl="0" rtl="0" algn="ctr">
              <a:spcBef>
                <a:spcPts val="0"/>
              </a:spcBef>
              <a:spcAft>
                <a:spcPts val="0"/>
              </a:spcAft>
              <a:buClr>
                <a:srgbClr val="2D2D2B"/>
              </a:buClr>
              <a:buSzPts val="4600"/>
              <a:buNone/>
              <a:defRPr b="1" sz="4600">
                <a:solidFill>
                  <a:srgbClr val="2D2D2B"/>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5"/>
          <p:cNvPicPr preferRelativeResize="0"/>
          <p:nvPr/>
        </p:nvPicPr>
        <p:blipFill rotWithShape="1">
          <a:blip r:embed="rId3">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blipFill>
          <a:blip r:embed="rId2">
            <a:alphaModFix/>
          </a:blip>
          <a:stretch>
            <a:fillRect/>
          </a:stretch>
        </a:blipFill>
      </p:bgPr>
    </p:bg>
    <p:spTree>
      <p:nvGrpSpPr>
        <p:cNvPr id="30" name="Shape 30"/>
        <p:cNvGrpSpPr/>
        <p:nvPr/>
      </p:nvGrpSpPr>
      <p:grpSpPr>
        <a:xfrm>
          <a:off x="0" y="0"/>
          <a:ext cx="0" cy="0"/>
          <a:chOff x="0" y="0"/>
          <a:chExt cx="0" cy="0"/>
        </a:xfrm>
      </p:grpSpPr>
      <p:cxnSp>
        <p:nvCxnSpPr>
          <p:cNvPr id="31" name="Google Shape;31;p6"/>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32" name="Google Shape;32;p6"/>
          <p:cNvSpPr txBox="1"/>
          <p:nvPr>
            <p:ph type="title"/>
          </p:nvPr>
        </p:nvSpPr>
        <p:spPr>
          <a:xfrm>
            <a:off x="480750" y="1764950"/>
            <a:ext cx="8222100" cy="907500"/>
          </a:xfrm>
          <a:prstGeom prst="rect">
            <a:avLst/>
          </a:prstGeom>
          <a:solidFill>
            <a:srgbClr val="FFBF0B"/>
          </a:solidFill>
        </p:spPr>
        <p:txBody>
          <a:bodyPr anchorCtr="0" anchor="b" bIns="91425" lIns="91425" spcFirstLastPara="1" rIns="91425" wrap="square" tIns="91425">
            <a:normAutofit/>
          </a:bodyPr>
          <a:lstStyle>
            <a:lvl1pPr lvl="0" rtl="0" algn="ctr">
              <a:spcBef>
                <a:spcPts val="0"/>
              </a:spcBef>
              <a:spcAft>
                <a:spcPts val="0"/>
              </a:spcAft>
              <a:buClr>
                <a:srgbClr val="2D2D2B"/>
              </a:buClr>
              <a:buSzPts val="4600"/>
              <a:buNone/>
              <a:defRPr b="1" sz="4600">
                <a:solidFill>
                  <a:srgbClr val="2D2D2B"/>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6"/>
          <p:cNvPicPr preferRelativeResize="0"/>
          <p:nvPr/>
        </p:nvPicPr>
        <p:blipFill rotWithShape="1">
          <a:blip r:embed="rId3">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blipFill>
          <a:blip r:embed="rId2">
            <a:alphaModFix/>
          </a:blip>
          <a:stretch>
            <a:fillRect/>
          </a:stretch>
        </a:blipFill>
      </p:bgPr>
    </p:bg>
    <p:spTree>
      <p:nvGrpSpPr>
        <p:cNvPr id="35" name="Shape 35"/>
        <p:cNvGrpSpPr/>
        <p:nvPr/>
      </p:nvGrpSpPr>
      <p:grpSpPr>
        <a:xfrm>
          <a:off x="0" y="0"/>
          <a:ext cx="0" cy="0"/>
          <a:chOff x="0" y="0"/>
          <a:chExt cx="0" cy="0"/>
        </a:xfrm>
      </p:grpSpPr>
      <p:cxnSp>
        <p:nvCxnSpPr>
          <p:cNvPr id="36" name="Google Shape;36;p7"/>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37" name="Google Shape;37;p7"/>
          <p:cNvSpPr txBox="1"/>
          <p:nvPr>
            <p:ph type="title"/>
          </p:nvPr>
        </p:nvSpPr>
        <p:spPr>
          <a:xfrm>
            <a:off x="480750" y="1764950"/>
            <a:ext cx="8222100" cy="907500"/>
          </a:xfrm>
          <a:prstGeom prst="rect">
            <a:avLst/>
          </a:prstGeom>
          <a:solidFill>
            <a:srgbClr val="FFBF0B"/>
          </a:solidFill>
        </p:spPr>
        <p:txBody>
          <a:bodyPr anchorCtr="0" anchor="b" bIns="91425" lIns="91425" spcFirstLastPara="1" rIns="91425" wrap="square" tIns="91425">
            <a:normAutofit/>
          </a:bodyPr>
          <a:lstStyle>
            <a:lvl1pPr lvl="0" rtl="0" algn="ctr">
              <a:spcBef>
                <a:spcPts val="0"/>
              </a:spcBef>
              <a:spcAft>
                <a:spcPts val="0"/>
              </a:spcAft>
              <a:buClr>
                <a:srgbClr val="2D2D2B"/>
              </a:buClr>
              <a:buSzPts val="4600"/>
              <a:buNone/>
              <a:defRPr b="1" sz="4600">
                <a:solidFill>
                  <a:srgbClr val="2D2D2B"/>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9" name="Google Shape;39;p7"/>
          <p:cNvPicPr preferRelativeResize="0"/>
          <p:nvPr/>
        </p:nvPicPr>
        <p:blipFill rotWithShape="1">
          <a:blip r:embed="rId3">
            <a:alphaModFix/>
          </a:blip>
          <a:srcRect b="35263" l="21961" r="21770" t="34836"/>
          <a:stretch/>
        </p:blipFill>
        <p:spPr>
          <a:xfrm>
            <a:off x="480750" y="353450"/>
            <a:ext cx="1360700" cy="4822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cxnSp>
        <p:nvCxnSpPr>
          <p:cNvPr id="41" name="Google Shape;41;p8"/>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42" name="Google Shape;42;p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 name="Google Shape;43;p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cxnSp>
        <p:nvCxnSpPr>
          <p:cNvPr id="46" name="Google Shape;46;p9"/>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47" name="Google Shape;47;p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8" name="Google Shape;48;p9"/>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9" name="Google Shape;49;p9"/>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Char char="●"/>
              <a:defRPr sz="1800">
                <a:solidFill>
                  <a:schemeClr val="dk1"/>
                </a:solidFill>
              </a:defRPr>
            </a:lvl1pPr>
            <a:lvl2pPr indent="-317500" lvl="1" marL="914400" rtl="0">
              <a:lnSpc>
                <a:spcPct val="115000"/>
              </a:lnSpc>
              <a:spcBef>
                <a:spcPts val="0"/>
              </a:spcBef>
              <a:spcAft>
                <a:spcPts val="0"/>
              </a:spcAft>
              <a:buClr>
                <a:schemeClr val="dk1"/>
              </a:buClr>
              <a:buSzPts val="1400"/>
              <a:buChar char="○"/>
              <a:defRPr>
                <a:solidFill>
                  <a:schemeClr val="dk1"/>
                </a:solidFill>
              </a:defRPr>
            </a:lvl2pPr>
            <a:lvl3pPr indent="-317500" lvl="2" marL="1371600" rtl="0">
              <a:lnSpc>
                <a:spcPct val="115000"/>
              </a:lnSpc>
              <a:spcBef>
                <a:spcPts val="0"/>
              </a:spcBef>
              <a:spcAft>
                <a:spcPts val="0"/>
              </a:spcAft>
              <a:buClr>
                <a:schemeClr val="dk1"/>
              </a:buClr>
              <a:buSzPts val="1400"/>
              <a:buChar char="■"/>
              <a:defRPr>
                <a:solidFill>
                  <a:schemeClr val="dk1"/>
                </a:solidFill>
              </a:defRPr>
            </a:lvl3pPr>
            <a:lvl4pPr indent="-317500" lvl="3" marL="1828800" rtl="0">
              <a:lnSpc>
                <a:spcPct val="115000"/>
              </a:lnSpc>
              <a:spcBef>
                <a:spcPts val="0"/>
              </a:spcBef>
              <a:spcAft>
                <a:spcPts val="0"/>
              </a:spcAft>
              <a:buClr>
                <a:schemeClr val="dk1"/>
              </a:buClr>
              <a:buSzPts val="1400"/>
              <a:buChar char="●"/>
              <a:defRPr>
                <a:solidFill>
                  <a:schemeClr val="dk1"/>
                </a:solidFill>
              </a:defRPr>
            </a:lvl4pPr>
            <a:lvl5pPr indent="-317500" lvl="4" marL="2286000" rtl="0">
              <a:lnSpc>
                <a:spcPct val="115000"/>
              </a:lnSpc>
              <a:spcBef>
                <a:spcPts val="0"/>
              </a:spcBef>
              <a:spcAft>
                <a:spcPts val="0"/>
              </a:spcAft>
              <a:buClr>
                <a:schemeClr val="dk1"/>
              </a:buClr>
              <a:buSzPts val="1400"/>
              <a:buChar char="○"/>
              <a:defRPr>
                <a:solidFill>
                  <a:schemeClr val="dk1"/>
                </a:solidFill>
              </a:defRPr>
            </a:lvl5pPr>
            <a:lvl6pPr indent="-317500" lvl="5" marL="2743200" rtl="0">
              <a:lnSpc>
                <a:spcPct val="115000"/>
              </a:lnSpc>
              <a:spcBef>
                <a:spcPts val="0"/>
              </a:spcBef>
              <a:spcAft>
                <a:spcPts val="0"/>
              </a:spcAft>
              <a:buClr>
                <a:schemeClr val="dk1"/>
              </a:buClr>
              <a:buSzPts val="1400"/>
              <a:buChar char="■"/>
              <a:defRPr>
                <a:solidFill>
                  <a:schemeClr val="dk1"/>
                </a:solidFill>
              </a:defRPr>
            </a:lvl6pPr>
            <a:lvl7pPr indent="-317500" lvl="6" marL="3200400" rtl="0">
              <a:lnSpc>
                <a:spcPct val="115000"/>
              </a:lnSpc>
              <a:spcBef>
                <a:spcPts val="0"/>
              </a:spcBef>
              <a:spcAft>
                <a:spcPts val="0"/>
              </a:spcAft>
              <a:buClr>
                <a:schemeClr val="dk1"/>
              </a:buClr>
              <a:buSzPts val="1400"/>
              <a:buChar char="●"/>
              <a:defRPr>
                <a:solidFill>
                  <a:schemeClr val="dk1"/>
                </a:solidFill>
              </a:defRPr>
            </a:lvl7pPr>
            <a:lvl8pPr indent="-317500" lvl="7" marL="3657600" rtl="0">
              <a:lnSpc>
                <a:spcPct val="115000"/>
              </a:lnSpc>
              <a:spcBef>
                <a:spcPts val="0"/>
              </a:spcBef>
              <a:spcAft>
                <a:spcPts val="0"/>
              </a:spcAft>
              <a:buClr>
                <a:schemeClr val="dk1"/>
              </a:buClr>
              <a:buSzPts val="1400"/>
              <a:buChar char="○"/>
              <a:defRPr>
                <a:solidFill>
                  <a:schemeClr val="dk1"/>
                </a:solidFill>
              </a:defRPr>
            </a:lvl8pPr>
            <a:lvl9pPr indent="-317500" lvl="8" marL="4114800" rtl="0">
              <a:lnSpc>
                <a:spcPct val="115000"/>
              </a:lnSpc>
              <a:spcBef>
                <a:spcPts val="0"/>
              </a:spcBef>
              <a:spcAft>
                <a:spcPts val="0"/>
              </a:spcAft>
              <a:buClr>
                <a:schemeClr val="dk1"/>
              </a:buClr>
              <a:buSzPts val="1400"/>
              <a:buChar char="■"/>
              <a:defRPr>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chatsiou@uos.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www.thedallasseocompany.com/blog/ai-on-local-businesses" TargetMode="External"/><Relationship Id="rId10" Type="http://schemas.openxmlformats.org/officeDocument/2006/relationships/hyperlink" Target="https://www.glueup.com/blog/artificial-intelligence-in-digital-transformation"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ptc.com/en/blogs/corporate/artificial-intelligence-digital-transformation" TargetMode="External"/><Relationship Id="rId4" Type="http://schemas.openxmlformats.org/officeDocument/2006/relationships/hyperlink" Target="https://www.neweratech.com/us/blog/role-of-artificial-intelligence-business-digital-transformation/" TargetMode="External"/><Relationship Id="rId9" Type="http://schemas.openxmlformats.org/officeDocument/2006/relationships/hyperlink" Target="https://medium.com/@lars.vandedonk/10-ways-local-businesses-can-profit-by-ai-a5a11afb3f02" TargetMode="External"/><Relationship Id="rId5" Type="http://schemas.openxmlformats.org/officeDocument/2006/relationships/hyperlink" Target="https://www.mckinsey.com/capabilities/mckinsey-digital/our-insights/rewired-to-outcompete" TargetMode="External"/><Relationship Id="rId6" Type="http://schemas.openxmlformats.org/officeDocument/2006/relationships/hyperlink" Target="https://www.silvertouch.com/blog/importance-ai-digital-transformation/" TargetMode="External"/><Relationship Id="rId7" Type="http://schemas.openxmlformats.org/officeDocument/2006/relationships/hyperlink" Target="https://birdeye.com/blog/ai-for-small-businesses/" TargetMode="External"/><Relationship Id="rId8" Type="http://schemas.openxmlformats.org/officeDocument/2006/relationships/hyperlink" Target="https://hbr.org/sponsored/2023/03/3-ways-small-businesses-can-use-ai-to-drive-growth"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hbsp.harvard.edu/product/10697-PDF-ENG" TargetMode="External"/><Relationship Id="rId10" Type="http://schemas.openxmlformats.org/officeDocument/2006/relationships/hyperlink" Target="https://www.bruegel.org/blog-post/artificial-intelligences-great-impact-low-and-middle-skilled-jobs" TargetMode="External"/><Relationship Id="rId12" Type="http://schemas.openxmlformats.org/officeDocument/2006/relationships/hyperlink" Target="https://hbr.org/2022/11/how-generative-ai-is-changing-creative-work"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arxiv.org/pdf/2310.00795v1.pdf" TargetMode="External"/><Relationship Id="rId4" Type="http://schemas.openxmlformats.org/officeDocument/2006/relationships/hyperlink" Target="https://arxiv.org/pdf/2311.10242v2.pdf" TargetMode="External"/><Relationship Id="rId9" Type="http://schemas.openxmlformats.org/officeDocument/2006/relationships/hyperlink" Target="https://blogs.lse.ac.uk/businessreview/2023/12/14/how-the-most-recent-ai-wave-affects-jobs/" TargetMode="External"/><Relationship Id="rId5" Type="http://schemas.openxmlformats.org/officeDocument/2006/relationships/hyperlink" Target="https://www.technologyreview.com/2023/07/18/1076423/the-great-acceleration-cio-perspectives-on-generative-ai/" TargetMode="External"/><Relationship Id="rId6" Type="http://schemas.openxmlformats.org/officeDocument/2006/relationships/hyperlink" Target="https://mitsloan.mit.edu/ideas-made-to-matter/workers-less-experience-gain-most-generative-ai" TargetMode="External"/><Relationship Id="rId7" Type="http://schemas.openxmlformats.org/officeDocument/2006/relationships/hyperlink" Target="https://www.theguardian.com/technology/2024/jan/15/ai-jobs-inequality-imf-kristalina-georgieva" TargetMode="External"/><Relationship Id="rId8" Type="http://schemas.openxmlformats.org/officeDocument/2006/relationships/hyperlink" Target="https://www.nber.org/papers/w3116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s://www.linkedin.com/in/dr-kakia-chatsiou-37904423"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www.suffolkobservatory.info/wp-content/uploads/2022/12/SODA_Levelling-Up-Understanding-Inequalities-in-Suffolk_March-2022.pdf"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95" name="Shape 95"/>
        <p:cNvGrpSpPr/>
        <p:nvPr/>
      </p:nvGrpSpPr>
      <p:grpSpPr>
        <a:xfrm>
          <a:off x="0" y="0"/>
          <a:ext cx="0" cy="0"/>
          <a:chOff x="0" y="0"/>
          <a:chExt cx="0" cy="0"/>
        </a:xfrm>
      </p:grpSpPr>
      <p:sp>
        <p:nvSpPr>
          <p:cNvPr id="96" name="Google Shape;96;p18"/>
          <p:cNvSpPr txBox="1"/>
          <p:nvPr>
            <p:ph type="ctrTitle"/>
          </p:nvPr>
        </p:nvSpPr>
        <p:spPr>
          <a:xfrm>
            <a:off x="465000" y="1321825"/>
            <a:ext cx="57834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1191">
                <a:solidFill>
                  <a:schemeClr val="accent1"/>
                </a:solidFill>
              </a:rPr>
              <a:t>Suffolk Chamber of Commerce, Economy Group invited talk</a:t>
            </a:r>
            <a:endParaRPr b="0" sz="1191">
              <a:solidFill>
                <a:schemeClr val="accent1"/>
              </a:solidFill>
            </a:endParaRPr>
          </a:p>
          <a:p>
            <a:pPr indent="0" lvl="0" marL="0" rtl="0" algn="l">
              <a:spcBef>
                <a:spcPts val="0"/>
              </a:spcBef>
              <a:spcAft>
                <a:spcPts val="0"/>
              </a:spcAft>
              <a:buNone/>
            </a:pPr>
            <a:r>
              <a:t/>
            </a:r>
            <a:endParaRPr b="0" sz="1191">
              <a:solidFill>
                <a:schemeClr val="accent1"/>
              </a:solidFill>
            </a:endParaRPr>
          </a:p>
          <a:p>
            <a:pPr indent="0" lvl="0" marL="0" rtl="0" algn="l">
              <a:spcBef>
                <a:spcPts val="0"/>
              </a:spcBef>
              <a:spcAft>
                <a:spcPts val="0"/>
              </a:spcAft>
              <a:buSzPts val="990"/>
              <a:buNone/>
            </a:pPr>
            <a:r>
              <a:t/>
            </a:r>
            <a:endParaRPr sz="2800"/>
          </a:p>
          <a:p>
            <a:pPr indent="0" lvl="0" marL="0" rtl="0" algn="l">
              <a:spcBef>
                <a:spcPts val="0"/>
              </a:spcBef>
              <a:spcAft>
                <a:spcPts val="0"/>
              </a:spcAft>
              <a:buSzPts val="990"/>
              <a:buNone/>
            </a:pPr>
            <a:r>
              <a:rPr lang="en" sz="2800"/>
              <a:t>AI and the Suffolk Economy</a:t>
            </a:r>
            <a:endParaRPr sz="2800"/>
          </a:p>
        </p:txBody>
      </p:sp>
      <p:sp>
        <p:nvSpPr>
          <p:cNvPr id="97" name="Google Shape;97;p18"/>
          <p:cNvSpPr txBox="1"/>
          <p:nvPr>
            <p:ph idx="1" type="subTitle"/>
          </p:nvPr>
        </p:nvSpPr>
        <p:spPr>
          <a:xfrm>
            <a:off x="465000" y="3200400"/>
            <a:ext cx="8160900" cy="169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51"/>
              <a:t>Dr Kakia Chatsiou</a:t>
            </a:r>
            <a:endParaRPr sz="1751"/>
          </a:p>
          <a:p>
            <a:pPr indent="0" lvl="0" marL="0" rtl="0" algn="l">
              <a:spcBef>
                <a:spcPts val="0"/>
              </a:spcBef>
              <a:spcAft>
                <a:spcPts val="0"/>
              </a:spcAft>
              <a:buNone/>
            </a:pPr>
            <a:r>
              <a:rPr lang="en" sz="1751"/>
              <a:t>Lecturer in Computing (</a:t>
            </a:r>
            <a:r>
              <a:rPr lang="en" sz="1751" u="sng">
                <a:solidFill>
                  <a:schemeClr val="hlink"/>
                </a:solidFill>
                <a:hlinkClick r:id="rId3"/>
              </a:rPr>
              <a:t>k.chatsiou@uos.ac.uk</a:t>
            </a:r>
            <a:r>
              <a:rPr lang="en" sz="1751"/>
              <a:t>)</a:t>
            </a:r>
            <a:endParaRPr sz="1751"/>
          </a:p>
          <a:p>
            <a:pPr indent="0" lvl="0" marL="0" rtl="0" algn="l">
              <a:spcBef>
                <a:spcPts val="0"/>
              </a:spcBef>
              <a:spcAft>
                <a:spcPts val="0"/>
              </a:spcAft>
              <a:buNone/>
            </a:pPr>
            <a:r>
              <a:t/>
            </a:r>
            <a:endParaRPr/>
          </a:p>
          <a:p>
            <a:pPr indent="0" lvl="0" marL="0" rtl="0" algn="l">
              <a:spcBef>
                <a:spcPts val="0"/>
              </a:spcBef>
              <a:spcAft>
                <a:spcPts val="0"/>
              </a:spcAft>
              <a:buNone/>
            </a:pPr>
            <a:r>
              <a:rPr lang="en" sz="1191">
                <a:solidFill>
                  <a:schemeClr val="accent1"/>
                </a:solidFill>
              </a:rPr>
              <a:t>13th February 2024</a:t>
            </a:r>
            <a:endParaRPr/>
          </a:p>
          <a:p>
            <a:pPr indent="0" lvl="0" marL="0" rtl="0" algn="l">
              <a:spcBef>
                <a:spcPts val="0"/>
              </a:spcBef>
              <a:spcAft>
                <a:spcPts val="0"/>
              </a:spcAft>
              <a:buNone/>
            </a:pPr>
            <a:r>
              <a:t/>
            </a:r>
            <a:endParaRPr sz="119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Concerns and cautionary tales</a:t>
            </a:r>
            <a:endParaRPr/>
          </a:p>
        </p:txBody>
      </p:sp>
      <p:sp>
        <p:nvSpPr>
          <p:cNvPr id="171" name="Google Shape;171;p27"/>
          <p:cNvSpPr txBox="1"/>
          <p:nvPr>
            <p:ph idx="1" type="body"/>
          </p:nvPr>
        </p:nvSpPr>
        <p:spPr>
          <a:xfrm>
            <a:off x="387900" y="1489825"/>
            <a:ext cx="5814900" cy="307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ensure benefits of AI are accessible to all (not priviledged)</a:t>
            </a:r>
            <a:endParaRPr/>
          </a:p>
          <a:p>
            <a:pPr indent="-317500" lvl="0" marL="457200" rtl="0" algn="l">
              <a:spcBef>
                <a:spcPts val="0"/>
              </a:spcBef>
              <a:spcAft>
                <a:spcPts val="0"/>
              </a:spcAft>
              <a:buSzPts val="1400"/>
              <a:buChar char="●"/>
            </a:pPr>
            <a:r>
              <a:rPr lang="en"/>
              <a:t>Job displacement</a:t>
            </a:r>
            <a:endParaRPr/>
          </a:p>
          <a:p>
            <a:pPr indent="-317500" lvl="0" marL="457200" rtl="0" algn="l">
              <a:spcBef>
                <a:spcPts val="0"/>
              </a:spcBef>
              <a:spcAft>
                <a:spcPts val="0"/>
              </a:spcAft>
              <a:buSzPts val="1400"/>
              <a:buChar char="●"/>
            </a:pPr>
            <a:r>
              <a:rPr lang="en"/>
              <a:t>Productivity and purpose to humans</a:t>
            </a:r>
            <a:endParaRPr/>
          </a:p>
          <a:p>
            <a:pPr indent="-317500" lvl="0" marL="457200" rtl="0" algn="l">
              <a:spcBef>
                <a:spcPts val="0"/>
              </a:spcBef>
              <a:spcAft>
                <a:spcPts val="0"/>
              </a:spcAft>
              <a:buSzPts val="1400"/>
              <a:buChar char="●"/>
            </a:pPr>
            <a:r>
              <a:rPr lang="en"/>
              <a:t>Privacy</a:t>
            </a:r>
            <a:r>
              <a:rPr lang="en"/>
              <a:t> concerns (security / safe AI)</a:t>
            </a:r>
            <a:endParaRPr/>
          </a:p>
          <a:p>
            <a:pPr indent="-317500" lvl="0" marL="457200" rtl="0" algn="l">
              <a:spcBef>
                <a:spcPts val="0"/>
              </a:spcBef>
              <a:spcAft>
                <a:spcPts val="0"/>
              </a:spcAft>
              <a:buSzPts val="1400"/>
              <a:buChar char="●"/>
            </a:pPr>
            <a:r>
              <a:rPr lang="en"/>
              <a:t>explainable/transparent AI</a:t>
            </a:r>
            <a:endParaRPr/>
          </a:p>
          <a:p>
            <a:pPr indent="-317500" lvl="0" marL="457200" rtl="0" algn="l">
              <a:spcBef>
                <a:spcPts val="0"/>
              </a:spcBef>
              <a:spcAft>
                <a:spcPts val="0"/>
              </a:spcAft>
              <a:buSzPts val="1400"/>
              <a:buChar char="●"/>
            </a:pPr>
            <a:r>
              <a:rPr lang="en"/>
              <a:t>AI education and </a:t>
            </a:r>
            <a:r>
              <a:rPr lang="en"/>
              <a:t>training programmes</a:t>
            </a:r>
            <a:endParaRPr/>
          </a:p>
          <a:p>
            <a:pPr indent="-317500" lvl="0" marL="457200" rtl="0" algn="l">
              <a:spcBef>
                <a:spcPts val="0"/>
              </a:spcBef>
              <a:spcAft>
                <a:spcPts val="0"/>
              </a:spcAft>
              <a:buSzPts val="1400"/>
              <a:buChar char="●"/>
            </a:pPr>
            <a:r>
              <a:rPr lang="en"/>
              <a:t>Raise awareness of technology</a:t>
            </a:r>
            <a:endParaRPr/>
          </a:p>
          <a:p>
            <a:pPr indent="-317500" lvl="0" marL="457200" rtl="0" algn="l">
              <a:spcBef>
                <a:spcPts val="0"/>
              </a:spcBef>
              <a:spcAft>
                <a:spcPts val="0"/>
              </a:spcAft>
              <a:buSzPts val="1400"/>
              <a:buChar char="●"/>
            </a:pPr>
            <a:r>
              <a:rPr lang="en"/>
              <a:t>Long term effects in our work practices and local and global economies</a:t>
            </a:r>
            <a:endParaRPr/>
          </a:p>
          <a:p>
            <a:pPr indent="-317500" lvl="0" marL="457200" rtl="0" algn="l">
              <a:spcBef>
                <a:spcPts val="0"/>
              </a:spcBef>
              <a:spcAft>
                <a:spcPts val="0"/>
              </a:spcAft>
              <a:buSzPts val="1400"/>
              <a:buChar char="●"/>
            </a:pPr>
            <a:r>
              <a:rPr lang="en"/>
              <a:t>regulation</a:t>
            </a:r>
            <a:endParaRPr/>
          </a:p>
        </p:txBody>
      </p:sp>
      <p:sp>
        <p:nvSpPr>
          <p:cNvPr id="172" name="Google Shape;17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27"/>
          <p:cNvPicPr preferRelativeResize="0"/>
          <p:nvPr/>
        </p:nvPicPr>
        <p:blipFill>
          <a:blip r:embed="rId3">
            <a:alphaModFix/>
          </a:blip>
          <a:stretch>
            <a:fillRect/>
          </a:stretch>
        </p:blipFill>
        <p:spPr>
          <a:xfrm>
            <a:off x="6119700" y="1657450"/>
            <a:ext cx="2636401" cy="23338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Concluding thoughts</a:t>
            </a:r>
            <a:endParaRPr/>
          </a:p>
        </p:txBody>
      </p:sp>
      <p:sp>
        <p:nvSpPr>
          <p:cNvPr id="179" name="Google Shape;179;p28"/>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 presents a a tremendous opportunity for economic growth in Suffolk.</a:t>
            </a:r>
            <a:endParaRPr/>
          </a:p>
          <a:p>
            <a:pPr indent="-317500" lvl="0" marL="457200" rtl="0" algn="l">
              <a:spcBef>
                <a:spcPts val="1200"/>
              </a:spcBef>
              <a:spcAft>
                <a:spcPts val="0"/>
              </a:spcAft>
              <a:buSzPts val="1400"/>
              <a:buChar char="●"/>
            </a:pPr>
            <a:r>
              <a:rPr lang="en"/>
              <a:t>potential to bring significant economic benefits</a:t>
            </a:r>
            <a:endParaRPr/>
          </a:p>
          <a:p>
            <a:pPr indent="-317500" lvl="0" marL="457200" rtl="0" algn="l">
              <a:spcBef>
                <a:spcPts val="0"/>
              </a:spcBef>
              <a:spcAft>
                <a:spcPts val="0"/>
              </a:spcAft>
              <a:buSzPts val="1400"/>
              <a:buChar char="●"/>
            </a:pPr>
            <a:r>
              <a:rPr lang="en"/>
              <a:t>challenges need to be addressed (job displacement, misinformation, </a:t>
            </a:r>
            <a:r>
              <a:rPr lang="en"/>
              <a:t>security</a:t>
            </a:r>
            <a:r>
              <a:rPr lang="en"/>
              <a:t>, privacy)</a:t>
            </a:r>
            <a:endParaRPr/>
          </a:p>
          <a:p>
            <a:pPr indent="-317500" lvl="0" marL="457200" rtl="0" algn="l">
              <a:spcBef>
                <a:spcPts val="0"/>
              </a:spcBef>
              <a:spcAft>
                <a:spcPts val="0"/>
              </a:spcAft>
              <a:buSzPts val="1400"/>
              <a:buChar char="●"/>
            </a:pPr>
            <a:r>
              <a:rPr lang="en"/>
              <a:t>needs strategic consideration: digital transformation, digital assets, innovation</a:t>
            </a:r>
            <a:endParaRPr/>
          </a:p>
        </p:txBody>
      </p:sp>
      <p:sp>
        <p:nvSpPr>
          <p:cNvPr id="180" name="Google Shape;180;p28"/>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1" name="Google Shape;18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2" name="Google Shape;182;p28"/>
          <p:cNvPicPr preferRelativeResize="0"/>
          <p:nvPr/>
        </p:nvPicPr>
        <p:blipFill>
          <a:blip r:embed="rId3">
            <a:alphaModFix/>
          </a:blip>
          <a:stretch>
            <a:fillRect/>
          </a:stretch>
        </p:blipFill>
        <p:spPr>
          <a:xfrm>
            <a:off x="4756200" y="1451194"/>
            <a:ext cx="3999898" cy="3156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 Questions?</a:t>
            </a:r>
            <a:endParaRPr/>
          </a:p>
        </p:txBody>
      </p:sp>
      <p:sp>
        <p:nvSpPr>
          <p:cNvPr id="188" name="Google Shape;18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Useful Reading</a:t>
            </a:r>
            <a:endParaRPr/>
          </a:p>
        </p:txBody>
      </p:sp>
      <p:sp>
        <p:nvSpPr>
          <p:cNvPr id="194" name="Google Shape;194;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rPr lang="en"/>
              <a:t>(1) The Role of Artificial Intelligence in Digital Transformation. </a:t>
            </a:r>
            <a:r>
              <a:rPr lang="en" u="sng">
                <a:solidFill>
                  <a:schemeClr val="hlink"/>
                </a:solidFill>
                <a:hlinkClick r:id="rId3"/>
              </a:rPr>
              <a:t>https://www.ptc.com/en/blogs/corporate/artificial-intelligence-digital-transformation</a:t>
            </a:r>
            <a:r>
              <a:rPr lang="en"/>
              <a:t>.</a:t>
            </a:r>
            <a:endParaRPr/>
          </a:p>
          <a:p>
            <a:pPr indent="0" lvl="0" marL="0" rtl="0" algn="l">
              <a:spcBef>
                <a:spcPts val="1200"/>
              </a:spcBef>
              <a:spcAft>
                <a:spcPts val="0"/>
              </a:spcAft>
              <a:buNone/>
            </a:pPr>
            <a:r>
              <a:rPr lang="en"/>
              <a:t>(2) Role of Artificial Intelligence in Digital Transformation. </a:t>
            </a:r>
            <a:r>
              <a:rPr lang="en" u="sng">
                <a:solidFill>
                  <a:schemeClr val="hlink"/>
                </a:solidFill>
                <a:hlinkClick r:id="rId4"/>
              </a:rPr>
              <a:t>https://www.neweratech.com/us/blog/role-of-artificial-intelligence-business-digital-transformation/</a:t>
            </a:r>
            <a:r>
              <a:rPr lang="en"/>
              <a:t>.</a:t>
            </a:r>
            <a:endParaRPr/>
          </a:p>
          <a:p>
            <a:pPr indent="0" lvl="0" marL="0" rtl="0" algn="l">
              <a:spcBef>
                <a:spcPts val="1200"/>
              </a:spcBef>
              <a:spcAft>
                <a:spcPts val="0"/>
              </a:spcAft>
              <a:buNone/>
            </a:pPr>
            <a:r>
              <a:rPr lang="en"/>
              <a:t>(3) How to implement an AI and digital transformation | McKinsey. </a:t>
            </a:r>
            <a:r>
              <a:rPr lang="en" u="sng">
                <a:solidFill>
                  <a:schemeClr val="hlink"/>
                </a:solidFill>
                <a:hlinkClick r:id="rId5"/>
              </a:rPr>
              <a:t>https://www.mckinsey.com/capabilities/mckinsey-digital/our-insights/rewired-to-outcompete</a:t>
            </a:r>
            <a:r>
              <a:rPr lang="en"/>
              <a:t>.</a:t>
            </a:r>
            <a:endParaRPr/>
          </a:p>
          <a:p>
            <a:pPr indent="0" lvl="0" marL="0" rtl="0" algn="l">
              <a:spcBef>
                <a:spcPts val="1200"/>
              </a:spcBef>
              <a:spcAft>
                <a:spcPts val="0"/>
              </a:spcAft>
              <a:buNone/>
            </a:pPr>
            <a:r>
              <a:rPr lang="en"/>
              <a:t>(4) Importance of AI in Digital Transformation - Silver Touch Technologies .... </a:t>
            </a:r>
            <a:r>
              <a:rPr lang="en" u="sng">
                <a:solidFill>
                  <a:schemeClr val="hlink"/>
                </a:solidFill>
                <a:hlinkClick r:id="rId6"/>
              </a:rPr>
              <a:t>https://www.silvertouch.com/blog/importance-ai-digital-transformation/</a:t>
            </a:r>
            <a:r>
              <a:rPr lang="en"/>
              <a:t>.</a:t>
            </a:r>
            <a:endParaRPr/>
          </a:p>
          <a:p>
            <a:pPr indent="0" lvl="0" marL="0" rtl="0" algn="l">
              <a:spcBef>
                <a:spcPts val="1200"/>
              </a:spcBef>
              <a:spcAft>
                <a:spcPts val="0"/>
              </a:spcAft>
              <a:buNone/>
            </a:pPr>
            <a:r>
              <a:rPr lang="en"/>
              <a:t>(5) AI for Small Business: 14 Tools and 7 Strategies | Birdeye. </a:t>
            </a:r>
            <a:r>
              <a:rPr lang="en" u="sng">
                <a:solidFill>
                  <a:schemeClr val="hlink"/>
                </a:solidFill>
                <a:hlinkClick r:id="rId7"/>
              </a:rPr>
              <a:t>https://birdeye.com/blog/ai-for-small-businesses/</a:t>
            </a:r>
            <a:r>
              <a:rPr lang="en"/>
              <a:t>.</a:t>
            </a:r>
            <a:endParaRPr/>
          </a:p>
          <a:p>
            <a:pPr indent="0" lvl="0" marL="0" rtl="0" algn="l">
              <a:spcBef>
                <a:spcPts val="1200"/>
              </a:spcBef>
              <a:spcAft>
                <a:spcPts val="0"/>
              </a:spcAft>
              <a:buNone/>
            </a:pPr>
            <a:r>
              <a:rPr lang="en"/>
              <a:t>(6) 3 Ways Small Businesses Can Use AI to Drive Growth. </a:t>
            </a:r>
            <a:r>
              <a:rPr lang="en" u="sng">
                <a:solidFill>
                  <a:schemeClr val="hlink"/>
                </a:solidFill>
                <a:hlinkClick r:id="rId8"/>
              </a:rPr>
              <a:t>https://hbr.org/sponsored/2023/03/3-ways-small-businesses-can-use-ai-to-drive-growth</a:t>
            </a:r>
            <a:r>
              <a:rPr lang="en"/>
              <a:t>.</a:t>
            </a:r>
            <a:endParaRPr/>
          </a:p>
          <a:p>
            <a:pPr indent="0" lvl="0" marL="0" rtl="0" algn="l">
              <a:spcBef>
                <a:spcPts val="1200"/>
              </a:spcBef>
              <a:spcAft>
                <a:spcPts val="0"/>
              </a:spcAft>
              <a:buNone/>
            </a:pPr>
            <a:r>
              <a:rPr lang="en"/>
              <a:t>(7) 10 ways local businesses can profit by AI - Medium. </a:t>
            </a:r>
            <a:r>
              <a:rPr lang="en" u="sng">
                <a:solidFill>
                  <a:schemeClr val="hlink"/>
                </a:solidFill>
                <a:hlinkClick r:id="rId9"/>
              </a:rPr>
              <a:t>https://medium.com/@lars.vandedonk/10-ways-local-businesses-can-profit-by-ai-a5a11afb3f02</a:t>
            </a:r>
            <a:r>
              <a:rPr lang="en"/>
              <a:t>.</a:t>
            </a:r>
            <a:endParaRPr/>
          </a:p>
          <a:p>
            <a:pPr indent="0" lvl="0" marL="0" rtl="0" algn="l">
              <a:spcBef>
                <a:spcPts val="1200"/>
              </a:spcBef>
              <a:spcAft>
                <a:spcPts val="0"/>
              </a:spcAft>
              <a:buNone/>
            </a:pPr>
            <a:r>
              <a:rPr lang="en"/>
              <a:t>(8) The Role of Artificial Intelligence in Digital Transformation for .... </a:t>
            </a:r>
            <a:r>
              <a:rPr lang="en" u="sng">
                <a:solidFill>
                  <a:schemeClr val="hlink"/>
                </a:solidFill>
                <a:hlinkClick r:id="rId10"/>
              </a:rPr>
              <a:t>https://www.glueup.com/blog/artificial-intelligence-in-digital-transformation</a:t>
            </a:r>
            <a:r>
              <a:rPr lang="en"/>
              <a:t>.</a:t>
            </a:r>
            <a:endParaRPr/>
          </a:p>
          <a:p>
            <a:pPr indent="0" lvl="0" marL="0" rtl="0" algn="l">
              <a:spcBef>
                <a:spcPts val="1200"/>
              </a:spcBef>
              <a:spcAft>
                <a:spcPts val="0"/>
              </a:spcAft>
              <a:buNone/>
            </a:pPr>
            <a:r>
              <a:rPr lang="en"/>
              <a:t>(9) Impact of Artificial Intelligence on Local Businesses. </a:t>
            </a:r>
            <a:r>
              <a:rPr lang="en" u="sng">
                <a:solidFill>
                  <a:schemeClr val="hlink"/>
                </a:solidFill>
                <a:hlinkClick r:id="rId11"/>
              </a:rPr>
              <a:t>https://www.thedallasseocompany.com/blog/ai-on-local-businesses</a:t>
            </a:r>
            <a:r>
              <a:rPr lang="en"/>
              <a:t>.</a:t>
            </a:r>
            <a:endParaRPr/>
          </a:p>
          <a:p>
            <a:pPr indent="0" lvl="0" marL="0" rtl="0" algn="l">
              <a:spcBef>
                <a:spcPts val="1200"/>
              </a:spcBef>
              <a:spcAft>
                <a:spcPts val="1200"/>
              </a:spcAft>
              <a:buNone/>
            </a:pPr>
            <a:r>
              <a:rPr lang="en"/>
              <a:t>[10] Experimental Evidence on the Productivity Effects of Generative .... https://economics.mit.edu/sites/default/files/inline-files/Noy_Zhang_1.pdf.</a:t>
            </a:r>
            <a:endParaRPr/>
          </a:p>
        </p:txBody>
      </p:sp>
      <p:sp>
        <p:nvSpPr>
          <p:cNvPr id="195" name="Google Shape;19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Useful Reading</a:t>
            </a:r>
            <a:endParaRPr/>
          </a:p>
        </p:txBody>
      </p:sp>
      <p:sp>
        <p:nvSpPr>
          <p:cNvPr id="201" name="Google Shape;201;p3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en"/>
              <a:t>[11] A Comprehensive Review of Generative AI in Healthcare - arXiv.org. </a:t>
            </a:r>
            <a:r>
              <a:rPr lang="en" u="sng">
                <a:solidFill>
                  <a:schemeClr val="hlink"/>
                </a:solidFill>
                <a:hlinkClick r:id="rId3"/>
              </a:rPr>
              <a:t>https://arxiv.org/pdf/2310.00795v1.pdf</a:t>
            </a:r>
            <a:r>
              <a:rPr lang="en"/>
              <a:t>.</a:t>
            </a:r>
            <a:endParaRPr/>
          </a:p>
          <a:p>
            <a:pPr indent="0" lvl="0" marL="0" rtl="0" algn="l">
              <a:spcBef>
                <a:spcPts val="1200"/>
              </a:spcBef>
              <a:spcAft>
                <a:spcPts val="0"/>
              </a:spcAft>
              <a:buNone/>
            </a:pPr>
            <a:r>
              <a:rPr lang="en"/>
              <a:t>[12] Advancements in Generative AI: A Comprehensive Review of GANs, GPT .... </a:t>
            </a:r>
            <a:r>
              <a:rPr lang="en" u="sng">
                <a:solidFill>
                  <a:schemeClr val="hlink"/>
                </a:solidFill>
                <a:hlinkClick r:id="rId4"/>
              </a:rPr>
              <a:t>https://arxiv.org/pdf/2311.10242v2.pdf</a:t>
            </a:r>
            <a:r>
              <a:rPr lang="en"/>
              <a:t>.</a:t>
            </a:r>
            <a:endParaRPr/>
          </a:p>
          <a:p>
            <a:pPr indent="0" lvl="0" marL="0" rtl="0" algn="l">
              <a:spcBef>
                <a:spcPts val="1200"/>
              </a:spcBef>
              <a:spcAft>
                <a:spcPts val="0"/>
              </a:spcAft>
              <a:buNone/>
            </a:pPr>
            <a:r>
              <a:rPr lang="en"/>
              <a:t>[13] The great acceleration: CIO perspectives on generative AI | MIT .... </a:t>
            </a:r>
            <a:r>
              <a:rPr lang="en" u="sng">
                <a:solidFill>
                  <a:schemeClr val="hlink"/>
                </a:solidFill>
                <a:hlinkClick r:id="rId5"/>
              </a:rPr>
              <a:t>https://www.technologyreview.com/2023/07/18/1076423/the-great-acceleration-cio-perspectives-on-generative-ai/</a:t>
            </a:r>
            <a:r>
              <a:rPr lang="en"/>
              <a:t>.</a:t>
            </a:r>
            <a:endParaRPr/>
          </a:p>
          <a:p>
            <a:pPr indent="0" lvl="0" marL="0" rtl="0" algn="l">
              <a:spcBef>
                <a:spcPts val="1200"/>
              </a:spcBef>
              <a:spcAft>
                <a:spcPts val="0"/>
              </a:spcAft>
              <a:buNone/>
            </a:pPr>
            <a:r>
              <a:rPr lang="en"/>
              <a:t>[14] Workers with less experience gain the most from generative AI. </a:t>
            </a:r>
            <a:r>
              <a:rPr lang="en" u="sng">
                <a:solidFill>
                  <a:schemeClr val="hlink"/>
                </a:solidFill>
                <a:hlinkClick r:id="rId6"/>
              </a:rPr>
              <a:t>https://mitsloan.mit.edu/ideas-made-to-matter/workers-less-experience-gain-most-generative-ai</a:t>
            </a:r>
            <a:r>
              <a:rPr lang="en"/>
              <a:t>.</a:t>
            </a:r>
            <a:endParaRPr/>
          </a:p>
          <a:p>
            <a:pPr indent="0" lvl="0" marL="0" rtl="0" algn="l">
              <a:spcBef>
                <a:spcPts val="1200"/>
              </a:spcBef>
              <a:spcAft>
                <a:spcPts val="0"/>
              </a:spcAft>
              <a:buNone/>
            </a:pPr>
            <a:r>
              <a:rPr lang="en"/>
              <a:t>[15] AI will affect 40% of jobs and probably worsen inequality, says IMF .... </a:t>
            </a:r>
            <a:r>
              <a:rPr lang="en" u="sng">
                <a:solidFill>
                  <a:schemeClr val="hlink"/>
                </a:solidFill>
                <a:hlinkClick r:id="rId7"/>
              </a:rPr>
              <a:t>https://www.theguardian.com/technology/2024/jan/15/ai-jobs-inequality-imf-kristalina-georgieva</a:t>
            </a:r>
            <a:r>
              <a:rPr lang="en"/>
              <a:t>.</a:t>
            </a:r>
            <a:endParaRPr/>
          </a:p>
          <a:p>
            <a:pPr indent="0" lvl="0" marL="0" rtl="0" algn="l">
              <a:spcBef>
                <a:spcPts val="1200"/>
              </a:spcBef>
              <a:spcAft>
                <a:spcPts val="0"/>
              </a:spcAft>
              <a:buNone/>
            </a:pPr>
            <a:r>
              <a:rPr lang="en"/>
              <a:t>[16] Generative AI at Work | NBER. </a:t>
            </a:r>
            <a:r>
              <a:rPr lang="en" u="sng">
                <a:solidFill>
                  <a:schemeClr val="hlink"/>
                </a:solidFill>
                <a:hlinkClick r:id="rId8"/>
              </a:rPr>
              <a:t>https://www.nber.org/papers/w31161</a:t>
            </a:r>
            <a:r>
              <a:rPr lang="en"/>
              <a:t>.</a:t>
            </a:r>
            <a:endParaRPr/>
          </a:p>
          <a:p>
            <a:pPr indent="0" lvl="0" marL="0" rtl="0" algn="l">
              <a:spcBef>
                <a:spcPts val="1200"/>
              </a:spcBef>
              <a:spcAft>
                <a:spcPts val="0"/>
              </a:spcAft>
              <a:buNone/>
            </a:pPr>
            <a:r>
              <a:rPr lang="en"/>
              <a:t>[17] How the most recent AI wave affects jobs | LSE Business Review. </a:t>
            </a:r>
            <a:r>
              <a:rPr lang="en" u="sng">
                <a:solidFill>
                  <a:schemeClr val="hlink"/>
                </a:solidFill>
                <a:hlinkClick r:id="rId9"/>
              </a:rPr>
              <a:t>https://blogs.lse.ac.uk/businessreview/2023/12/14/how-the-most-recent-ai-wave-affects-jobs/</a:t>
            </a:r>
            <a:r>
              <a:rPr lang="en"/>
              <a:t>.</a:t>
            </a:r>
            <a:endParaRPr/>
          </a:p>
          <a:p>
            <a:pPr indent="0" lvl="0" marL="0" rtl="0" algn="l">
              <a:spcBef>
                <a:spcPts val="1200"/>
              </a:spcBef>
              <a:spcAft>
                <a:spcPts val="0"/>
              </a:spcAft>
              <a:buNone/>
            </a:pPr>
            <a:r>
              <a:rPr lang="en"/>
              <a:t>[18] Artificial intelligence’s great impact on low and middle-skilled jobs. </a:t>
            </a:r>
            <a:r>
              <a:rPr lang="en" u="sng">
                <a:solidFill>
                  <a:schemeClr val="hlink"/>
                </a:solidFill>
                <a:hlinkClick r:id="rId10"/>
              </a:rPr>
              <a:t>https://www.bruegel.org/blog-post/artificial-intelligences-great-impact-low-and-middle-skilled-jobs</a:t>
            </a:r>
            <a:r>
              <a:rPr lang="en"/>
              <a:t>.</a:t>
            </a:r>
            <a:endParaRPr/>
          </a:p>
          <a:p>
            <a:pPr indent="0" lvl="0" marL="0" rtl="0" algn="l">
              <a:spcBef>
                <a:spcPts val="1200"/>
              </a:spcBef>
              <a:spcAft>
                <a:spcPts val="0"/>
              </a:spcAft>
              <a:buNone/>
            </a:pPr>
            <a:r>
              <a:rPr lang="en"/>
              <a:t>[19] Generative AI: The Insights You Need from Harvard Business Review. </a:t>
            </a:r>
            <a:r>
              <a:rPr lang="en" u="sng">
                <a:solidFill>
                  <a:schemeClr val="hlink"/>
                </a:solidFill>
                <a:hlinkClick r:id="rId11"/>
              </a:rPr>
              <a:t>https://www.hbsp.harvard.edu/product/10697-PDF-ENG</a:t>
            </a:r>
            <a:r>
              <a:rPr lang="en"/>
              <a:t>.</a:t>
            </a:r>
            <a:endParaRPr/>
          </a:p>
          <a:p>
            <a:pPr indent="0" lvl="0" marL="0" rtl="0" algn="l">
              <a:spcBef>
                <a:spcPts val="1200"/>
              </a:spcBef>
              <a:spcAft>
                <a:spcPts val="1200"/>
              </a:spcAft>
              <a:buNone/>
            </a:pPr>
            <a:r>
              <a:rPr lang="en"/>
              <a:t>[20] How Generative AI Is Changing Creative Work - Harvard Business Review. </a:t>
            </a:r>
            <a:r>
              <a:rPr lang="en" u="sng">
                <a:solidFill>
                  <a:schemeClr val="hlink"/>
                </a:solidFill>
                <a:hlinkClick r:id="rId12"/>
              </a:rPr>
              <a:t>https://hbr.org/2022/11/how-generative-ai-is-changing-creative-work</a:t>
            </a:r>
            <a:r>
              <a:rPr lang="en"/>
              <a:t>.</a:t>
            </a:r>
            <a:endParaRPr/>
          </a:p>
        </p:txBody>
      </p:sp>
      <p:sp>
        <p:nvSpPr>
          <p:cNvPr id="202" name="Google Shape;20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Useful Reading</a:t>
            </a:r>
            <a:endParaRPr/>
          </a:p>
        </p:txBody>
      </p:sp>
      <p:sp>
        <p:nvSpPr>
          <p:cNvPr id="208" name="Google Shape;208;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a:t>(21) The economic impact of artificial intelligence on the UK economy - PwC UK. https://www.pwc.co.uk/economic-services/assets/ai-uk-report-v2.pdf.</a:t>
            </a:r>
            <a:endParaRPr/>
          </a:p>
          <a:p>
            <a:pPr indent="0" lvl="0" marL="0" rtl="0" algn="l">
              <a:spcBef>
                <a:spcPts val="1200"/>
              </a:spcBef>
              <a:spcAft>
                <a:spcPts val="0"/>
              </a:spcAft>
              <a:buNone/>
            </a:pPr>
            <a:r>
              <a:rPr lang="en"/>
              <a:t>(22) Generative AI and the labor market | Deloitte Insights. https://www2.deloitte.com/uk/en/insights/economy/generative-ai-impact-on-jobs.html.</a:t>
            </a:r>
            <a:endParaRPr/>
          </a:p>
          <a:p>
            <a:pPr indent="0" lvl="0" marL="0" rtl="0" algn="l">
              <a:spcBef>
                <a:spcPts val="1200"/>
              </a:spcBef>
              <a:spcAft>
                <a:spcPts val="0"/>
              </a:spcAft>
              <a:buNone/>
            </a:pPr>
            <a:r>
              <a:rPr lang="en"/>
              <a:t>(23) PwC's Global Artificial Intelligence Study | PwC. https://www.pwc.com/gx/en/issues/data-and-analytics/publications/artificial-intelligence-study.html.</a:t>
            </a:r>
            <a:endParaRPr/>
          </a:p>
          <a:p>
            <a:pPr indent="0" lvl="0" marL="0" rtl="0" algn="l">
              <a:spcBef>
                <a:spcPts val="1200"/>
              </a:spcBef>
              <a:spcAft>
                <a:spcPts val="0"/>
              </a:spcAft>
              <a:buNone/>
            </a:pPr>
            <a:r>
              <a:rPr lang="en"/>
              <a:t>(24) The potential impact of AI on UK employment and the demand for skills. https://www.gov.uk/government/publications/the-potential-impact-of-ai-on-uk-employment-and-the-demand-for-skills.</a:t>
            </a:r>
            <a:endParaRPr/>
          </a:p>
          <a:p>
            <a:pPr indent="0" lvl="0" marL="0" rtl="0" algn="l">
              <a:spcBef>
                <a:spcPts val="1200"/>
              </a:spcBef>
              <a:spcAft>
                <a:spcPts val="0"/>
              </a:spcAft>
              <a:buNone/>
            </a:pPr>
            <a:r>
              <a:rPr lang="en"/>
              <a:t>(25) The macroeconomic impact of artificial intelligence - PwC UK. https://www.pwc.co.uk/economic-services/assets/macroeconomic-impact-of-ai-technical-report-feb-18.pdf.</a:t>
            </a:r>
            <a:endParaRPr/>
          </a:p>
          <a:p>
            <a:pPr indent="0" lvl="0" marL="0" rtl="0" algn="l">
              <a:spcBef>
                <a:spcPts val="1200"/>
              </a:spcBef>
              <a:spcAft>
                <a:spcPts val="0"/>
              </a:spcAft>
              <a:buNone/>
            </a:pPr>
            <a:r>
              <a:rPr lang="en"/>
              <a:t>[26] A Comprehensive Review of Generative AI in Healthcare. https://arxiv.org/abs/2310.00795.</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09" name="Google Shape;20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 Kakia Chatsiou</a:t>
            </a:r>
            <a:endParaRPr/>
          </a:p>
        </p:txBody>
      </p:sp>
      <p:sp>
        <p:nvSpPr>
          <p:cNvPr id="103" name="Google Shape;10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4" name="Google Shape;104;p19"/>
          <p:cNvSpPr txBox="1"/>
          <p:nvPr>
            <p:ph idx="2" type="body"/>
          </p:nvPr>
        </p:nvSpPr>
        <p:spPr>
          <a:xfrm>
            <a:off x="2758450" y="1489825"/>
            <a:ext cx="59979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Lecturer in Computing, University of Suffolk</a:t>
            </a:r>
            <a:endParaRPr/>
          </a:p>
          <a:p>
            <a:pPr indent="0" lvl="0" marL="0" rtl="0" algn="l">
              <a:spcBef>
                <a:spcPts val="1200"/>
              </a:spcBef>
              <a:spcAft>
                <a:spcPts val="0"/>
              </a:spcAft>
              <a:buNone/>
            </a:pPr>
            <a:r>
              <a:rPr lang="en">
                <a:solidFill>
                  <a:srgbClr val="FFBF0B"/>
                </a:solidFill>
              </a:rPr>
              <a:t>k.chatsiou@uos.ac.uk</a:t>
            </a:r>
            <a:endParaRPr>
              <a:solidFill>
                <a:srgbClr val="FFBF0B"/>
              </a:solidFill>
            </a:endParaRPr>
          </a:p>
          <a:p>
            <a:pPr indent="0" lvl="0" marL="0" rtl="0" algn="l">
              <a:spcBef>
                <a:spcPts val="1200"/>
              </a:spcBef>
              <a:spcAft>
                <a:spcPts val="0"/>
              </a:spcAft>
              <a:buNone/>
            </a:pPr>
            <a:r>
              <a:rPr lang="en">
                <a:solidFill>
                  <a:srgbClr val="FFBF0B"/>
                </a:solidFill>
              </a:rPr>
              <a:t>Teaching:</a:t>
            </a:r>
            <a:r>
              <a:rPr lang="en"/>
              <a:t> Information Engineering, Distributed Systems and Cloud Computing, Cloud Computing for Data Science and AI</a:t>
            </a:r>
            <a:endParaRPr/>
          </a:p>
          <a:p>
            <a:pPr indent="0" lvl="0" marL="0" rtl="0" algn="l">
              <a:spcBef>
                <a:spcPts val="1200"/>
              </a:spcBef>
              <a:spcAft>
                <a:spcPts val="0"/>
              </a:spcAft>
              <a:buNone/>
            </a:pPr>
            <a:r>
              <a:rPr lang="en">
                <a:solidFill>
                  <a:srgbClr val="FFBF0B"/>
                </a:solidFill>
              </a:rPr>
              <a:t>Research:</a:t>
            </a:r>
            <a:r>
              <a:rPr lang="en"/>
              <a:t> Large Language Models, </a:t>
            </a:r>
            <a:r>
              <a:rPr lang="en"/>
              <a:t>Generative AI, </a:t>
            </a:r>
            <a:r>
              <a:rPr lang="en"/>
              <a:t>Sentiment Analysis/Opinion Mining, Multimodal Machine learning (text, audio, image and video data), Bioinformatics (ML with nucleotide sequencing data), Cloud computing, Emergency Response Information Systems, Financial and HR information systems, IoT for independent patient living, University of Suffolk Smart House projects, Computer vision for sports performance analytics </a:t>
            </a:r>
            <a:endParaRPr/>
          </a:p>
          <a:p>
            <a:pPr indent="0" lvl="0" marL="0" rtl="0" algn="l">
              <a:spcBef>
                <a:spcPts val="1200"/>
              </a:spcBef>
              <a:spcAft>
                <a:spcPts val="1200"/>
              </a:spcAft>
              <a:buNone/>
            </a:pPr>
            <a:r>
              <a:rPr lang="en"/>
              <a:t>Find me on LinkedIn: </a:t>
            </a:r>
            <a:r>
              <a:rPr lang="en" u="sng">
                <a:solidFill>
                  <a:schemeClr val="hlink"/>
                </a:solidFill>
                <a:hlinkClick r:id="rId3"/>
              </a:rPr>
              <a:t>https://www.linkedin.com/in/dr-kakia-chatsiou-37904423</a:t>
            </a:r>
            <a:r>
              <a:rPr lang="en"/>
              <a:t> </a:t>
            </a:r>
            <a:endParaRPr/>
          </a:p>
        </p:txBody>
      </p:sp>
      <p:pic>
        <p:nvPicPr>
          <p:cNvPr id="105" name="Google Shape;105;p19"/>
          <p:cNvPicPr preferRelativeResize="0"/>
          <p:nvPr/>
        </p:nvPicPr>
        <p:blipFill>
          <a:blip r:embed="rId4">
            <a:alphaModFix/>
          </a:blip>
          <a:stretch>
            <a:fillRect/>
          </a:stretch>
        </p:blipFill>
        <p:spPr>
          <a:xfrm>
            <a:off x="387900" y="1751650"/>
            <a:ext cx="2026325" cy="25552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Suffolk: Key economy focus areas (missions)</a:t>
            </a:r>
            <a:endParaRPr/>
          </a:p>
        </p:txBody>
      </p:sp>
      <p:sp>
        <p:nvSpPr>
          <p:cNvPr id="111" name="Google Shape;111;p20"/>
          <p:cNvSpPr txBox="1"/>
          <p:nvPr>
            <p:ph idx="1" type="body"/>
          </p:nvPr>
        </p:nvSpPr>
        <p:spPr>
          <a:xfrm>
            <a:off x="387900" y="1489825"/>
            <a:ext cx="47250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1: Boost productivity, pay, jobs and living standards.</a:t>
            </a:r>
            <a:endParaRPr sz="1600"/>
          </a:p>
          <a:p>
            <a:pPr indent="0" lvl="0" marL="0" rtl="0" algn="l">
              <a:spcBef>
                <a:spcPts val="1200"/>
              </a:spcBef>
              <a:spcAft>
                <a:spcPts val="0"/>
              </a:spcAft>
              <a:buNone/>
            </a:pPr>
            <a:r>
              <a:rPr lang="en" sz="1600"/>
              <a:t>2: Increase domestic public investment in R&amp;D</a:t>
            </a:r>
            <a:endParaRPr sz="1600"/>
          </a:p>
          <a:p>
            <a:pPr indent="0" lvl="0" marL="0" rtl="0" algn="l">
              <a:spcBef>
                <a:spcPts val="1200"/>
              </a:spcBef>
              <a:spcAft>
                <a:spcPts val="0"/>
              </a:spcAft>
              <a:buNone/>
            </a:pPr>
            <a:r>
              <a:rPr lang="en" sz="1600"/>
              <a:t>3: Improve local public transport connectivity</a:t>
            </a:r>
            <a:endParaRPr sz="1600"/>
          </a:p>
          <a:p>
            <a:pPr indent="0" lvl="0" marL="0" rtl="0" algn="l">
              <a:spcBef>
                <a:spcPts val="1200"/>
              </a:spcBef>
              <a:spcAft>
                <a:spcPts val="0"/>
              </a:spcAft>
              <a:buNone/>
            </a:pPr>
            <a:r>
              <a:rPr lang="en" sz="1600"/>
              <a:t>6: Increase the number of people successfully completing high-quality skills training</a:t>
            </a:r>
            <a:endParaRPr sz="1600"/>
          </a:p>
          <a:p>
            <a:pPr indent="0" lvl="0" marL="0" rtl="0" algn="l">
              <a:spcBef>
                <a:spcPts val="1200"/>
              </a:spcBef>
              <a:spcAft>
                <a:spcPts val="0"/>
              </a:spcAft>
              <a:buNone/>
            </a:pPr>
            <a:r>
              <a:rPr lang="en" sz="1600"/>
              <a:t>7: Narrow the gap in healthy life expectancy</a:t>
            </a:r>
            <a:endParaRPr sz="1600"/>
          </a:p>
          <a:p>
            <a:pPr indent="0" lvl="0" marL="0" rtl="0" algn="l">
              <a:spcBef>
                <a:spcPts val="1200"/>
              </a:spcBef>
              <a:spcAft>
                <a:spcPts val="1200"/>
              </a:spcAft>
              <a:buNone/>
            </a:pPr>
            <a:r>
              <a:rPr lang="en" sz="1600"/>
              <a:t>8: Improve well-being in every area</a:t>
            </a:r>
            <a:endParaRPr sz="1600"/>
          </a:p>
        </p:txBody>
      </p:sp>
      <p:sp>
        <p:nvSpPr>
          <p:cNvPr id="112" name="Google Shape;112;p20"/>
          <p:cNvSpPr txBox="1"/>
          <p:nvPr>
            <p:ph idx="2" type="body"/>
          </p:nvPr>
        </p:nvSpPr>
        <p:spPr>
          <a:xfrm>
            <a:off x="5256900" y="3703325"/>
            <a:ext cx="3499200" cy="86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SzPts val="935"/>
              <a:buNone/>
            </a:pPr>
            <a:r>
              <a:rPr lang="en" sz="989" u="sng">
                <a:solidFill>
                  <a:schemeClr val="hlink"/>
                </a:solidFill>
                <a:hlinkClick r:id="rId3"/>
              </a:rPr>
              <a:t>https://www.suffolkobservatory.info/wp-content/uploads/2022/12/SODA_Levelling-Up-Understanding-Inequalities-in-Suffolk_March-2022.pdf</a:t>
            </a:r>
            <a:r>
              <a:rPr lang="en" sz="989"/>
              <a:t> </a:t>
            </a:r>
            <a:endParaRPr sz="989"/>
          </a:p>
        </p:txBody>
      </p:sp>
      <p:sp>
        <p:nvSpPr>
          <p:cNvPr id="113" name="Google Shape;11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20"/>
          <p:cNvPicPr preferRelativeResize="0"/>
          <p:nvPr/>
        </p:nvPicPr>
        <p:blipFill>
          <a:blip r:embed="rId4">
            <a:alphaModFix/>
          </a:blip>
          <a:stretch>
            <a:fillRect/>
          </a:stretch>
        </p:blipFill>
        <p:spPr>
          <a:xfrm>
            <a:off x="5256900" y="1489825"/>
            <a:ext cx="3499201" cy="1992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 Digital Transformation and AI help?</a:t>
            </a:r>
            <a:endParaRPr/>
          </a:p>
        </p:txBody>
      </p:sp>
      <p:sp>
        <p:nvSpPr>
          <p:cNvPr id="120" name="Google Shape;120;p21"/>
          <p:cNvSpPr txBox="1"/>
          <p:nvPr>
            <p:ph idx="1" type="body"/>
          </p:nvPr>
        </p:nvSpPr>
        <p:spPr>
          <a:xfrm>
            <a:off x="387900" y="1489825"/>
            <a:ext cx="5670000" cy="35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Yes.</a:t>
            </a:r>
            <a:endParaRPr>
              <a:solidFill>
                <a:srgbClr val="FFBF0B"/>
              </a:solidFill>
            </a:endParaRPr>
          </a:p>
          <a:p>
            <a:pPr indent="0" lvl="0" marL="0" rtl="0" algn="l">
              <a:spcBef>
                <a:spcPts val="1200"/>
              </a:spcBef>
              <a:spcAft>
                <a:spcPts val="0"/>
              </a:spcAft>
              <a:buNone/>
            </a:pPr>
            <a:r>
              <a:rPr lang="en">
                <a:solidFill>
                  <a:srgbClr val="FFBF0B"/>
                </a:solidFill>
              </a:rPr>
              <a:t>But what do we mean by AI?</a:t>
            </a:r>
            <a:endParaRPr>
              <a:solidFill>
                <a:srgbClr val="FFBF0B"/>
              </a:solidFill>
            </a:endParaRPr>
          </a:p>
          <a:p>
            <a:pPr indent="-317500" lvl="0" marL="457200" rtl="0" algn="l">
              <a:spcBef>
                <a:spcPts val="1200"/>
              </a:spcBef>
              <a:spcAft>
                <a:spcPts val="0"/>
              </a:spcAft>
              <a:buSzPts val="1400"/>
              <a:buChar char="●"/>
            </a:pPr>
            <a:r>
              <a:rPr lang="en"/>
              <a:t>computer systems capable of performing complex tasks that historically only a human could do, such as reasoning, making decisions, or solving problems. </a:t>
            </a:r>
            <a:endParaRPr/>
          </a:p>
          <a:p>
            <a:pPr indent="-317500" lvl="0" marL="457200" rtl="0" algn="l">
              <a:spcBef>
                <a:spcPts val="0"/>
              </a:spcBef>
              <a:spcAft>
                <a:spcPts val="0"/>
              </a:spcAft>
              <a:buSzPts val="1400"/>
              <a:buChar char="●"/>
            </a:pPr>
            <a:r>
              <a:rPr lang="en"/>
              <a:t>These days: umbrella term encompassing an ecosystem of technologies, such as </a:t>
            </a:r>
            <a:r>
              <a:rPr lang="en"/>
              <a:t>machine learning, deep learning, and natural language processing (NLP).</a:t>
            </a:r>
            <a:endParaRPr/>
          </a:p>
          <a:p>
            <a:pPr indent="-317500" lvl="0" marL="457200" rtl="0" algn="l">
              <a:spcBef>
                <a:spcPts val="0"/>
              </a:spcBef>
              <a:spcAft>
                <a:spcPts val="0"/>
              </a:spcAft>
              <a:buSzPts val="1400"/>
              <a:buChar char="●"/>
            </a:pPr>
            <a:r>
              <a:rPr lang="en"/>
              <a:t>describes a wide range of technologies that power many of the services and goods we use every day. </a:t>
            </a:r>
            <a:endParaRPr/>
          </a:p>
        </p:txBody>
      </p:sp>
      <p:sp>
        <p:nvSpPr>
          <p:cNvPr id="121" name="Google Shape;12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2" name="Google Shape;122;p21"/>
          <p:cNvPicPr preferRelativeResize="0"/>
          <p:nvPr/>
        </p:nvPicPr>
        <p:blipFill rotWithShape="1">
          <a:blip r:embed="rId3">
            <a:alphaModFix/>
          </a:blip>
          <a:srcRect b="0" l="26621" r="0" t="0"/>
          <a:stretch/>
        </p:blipFill>
        <p:spPr>
          <a:xfrm>
            <a:off x="6537975" y="1881150"/>
            <a:ext cx="2019300" cy="274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 Digital Transformation and AI help?</a:t>
            </a:r>
            <a:endParaRPr/>
          </a:p>
        </p:txBody>
      </p:sp>
      <p:sp>
        <p:nvSpPr>
          <p:cNvPr id="128" name="Google Shape;128;p22"/>
          <p:cNvSpPr txBox="1"/>
          <p:nvPr>
            <p:ph idx="2" type="body"/>
          </p:nvPr>
        </p:nvSpPr>
        <p:spPr>
          <a:xfrm>
            <a:off x="387900" y="1543163"/>
            <a:ext cx="51651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What is digital transformation?</a:t>
            </a:r>
            <a:endParaRPr>
              <a:solidFill>
                <a:srgbClr val="FFBF0B"/>
              </a:solidFill>
            </a:endParaRPr>
          </a:p>
          <a:p>
            <a:pPr indent="-317500" lvl="0" marL="457200" rtl="0" algn="l">
              <a:spcBef>
                <a:spcPts val="1200"/>
              </a:spcBef>
              <a:spcAft>
                <a:spcPts val="0"/>
              </a:spcAft>
              <a:buSzPts val="1400"/>
              <a:buChar char="●"/>
            </a:pPr>
            <a:r>
              <a:rPr lang="en"/>
              <a:t>moving everything to digital</a:t>
            </a:r>
            <a:endParaRPr/>
          </a:p>
          <a:p>
            <a:pPr indent="-317500" lvl="0" marL="457200" rtl="0" algn="l">
              <a:spcBef>
                <a:spcPts val="0"/>
              </a:spcBef>
              <a:spcAft>
                <a:spcPts val="0"/>
              </a:spcAft>
              <a:buSzPts val="1400"/>
              <a:buChar char="●"/>
            </a:pPr>
            <a:r>
              <a:rPr lang="en"/>
              <a:t>the integration of digital technology into all areas of a business</a:t>
            </a:r>
            <a:endParaRPr/>
          </a:p>
          <a:p>
            <a:pPr indent="-317500" lvl="0" marL="457200" rtl="0" algn="l">
              <a:spcBef>
                <a:spcPts val="0"/>
              </a:spcBef>
              <a:spcAft>
                <a:spcPts val="0"/>
              </a:spcAft>
              <a:buSzPts val="1400"/>
              <a:buChar char="●"/>
            </a:pPr>
            <a:r>
              <a:rPr lang="en"/>
              <a:t>fundamentally changes how a business or organisation operates and delivers value to customers</a:t>
            </a:r>
            <a:endParaRPr/>
          </a:p>
          <a:p>
            <a:pPr indent="-317500" lvl="0" marL="457200" rtl="0" algn="l">
              <a:spcBef>
                <a:spcPts val="0"/>
              </a:spcBef>
              <a:spcAft>
                <a:spcPts val="0"/>
              </a:spcAft>
              <a:buSzPts val="1400"/>
              <a:buChar char="●"/>
            </a:pPr>
            <a:r>
              <a:rPr lang="en"/>
              <a:t>requires organisations to continually challenge the status quo, experiment, and get comfortable with failure.</a:t>
            </a:r>
            <a:endParaRPr/>
          </a:p>
        </p:txBody>
      </p:sp>
      <p:sp>
        <p:nvSpPr>
          <p:cNvPr id="129" name="Google Shape;12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0" name="Google Shape;130;p22"/>
          <p:cNvPicPr preferRelativeResize="0"/>
          <p:nvPr/>
        </p:nvPicPr>
        <p:blipFill>
          <a:blip r:embed="rId3">
            <a:alphaModFix/>
          </a:blip>
          <a:stretch>
            <a:fillRect/>
          </a:stretch>
        </p:blipFill>
        <p:spPr>
          <a:xfrm>
            <a:off x="5669350" y="2068213"/>
            <a:ext cx="3246050" cy="2028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 Digital Transformation and AI help?</a:t>
            </a:r>
            <a:endParaRPr/>
          </a:p>
        </p:txBody>
      </p:sp>
      <p:sp>
        <p:nvSpPr>
          <p:cNvPr id="136" name="Google Shape;136;p23"/>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Boosting Productivity and Skills Training:</a:t>
            </a:r>
            <a:endParaRPr>
              <a:solidFill>
                <a:srgbClr val="FFBF0B"/>
              </a:solidFill>
            </a:endParaRPr>
          </a:p>
          <a:p>
            <a:pPr indent="-317500" lvl="0" marL="457200" rtl="0" algn="l">
              <a:spcBef>
                <a:spcPts val="1200"/>
              </a:spcBef>
              <a:spcAft>
                <a:spcPts val="0"/>
              </a:spcAft>
              <a:buSzPts val="1400"/>
              <a:buChar char="●"/>
            </a:pPr>
            <a:r>
              <a:rPr lang="en"/>
              <a:t>automate routine tasks</a:t>
            </a:r>
            <a:endParaRPr/>
          </a:p>
          <a:p>
            <a:pPr indent="-317500" lvl="0" marL="457200" rtl="0" algn="l">
              <a:spcBef>
                <a:spcPts val="0"/>
              </a:spcBef>
              <a:spcAft>
                <a:spcPts val="0"/>
              </a:spcAft>
              <a:buSzPts val="1400"/>
              <a:buChar char="●"/>
            </a:pPr>
            <a:r>
              <a:rPr lang="en"/>
              <a:t>free up resources for more complex and creative tasks</a:t>
            </a:r>
            <a:endParaRPr/>
          </a:p>
          <a:p>
            <a:pPr indent="-317500" lvl="0" marL="457200" rtl="0" algn="l">
              <a:spcBef>
                <a:spcPts val="0"/>
              </a:spcBef>
              <a:spcAft>
                <a:spcPts val="0"/>
              </a:spcAft>
              <a:buSzPts val="1400"/>
              <a:buChar char="●"/>
            </a:pPr>
            <a:r>
              <a:rPr lang="en"/>
              <a:t>boost productivity</a:t>
            </a:r>
            <a:endParaRPr/>
          </a:p>
          <a:p>
            <a:pPr indent="-317500" lvl="0" marL="457200" rtl="0" algn="l">
              <a:spcBef>
                <a:spcPts val="0"/>
              </a:spcBef>
              <a:spcAft>
                <a:spcPts val="0"/>
              </a:spcAft>
              <a:buSzPts val="1400"/>
              <a:buChar char="●"/>
            </a:pPr>
            <a:r>
              <a:rPr lang="en"/>
              <a:t>upskilling: provide personalised learning experiences</a:t>
            </a:r>
            <a:endParaRPr/>
          </a:p>
          <a:p>
            <a:pPr indent="-317500" lvl="0" marL="457200" rtl="0" algn="l">
              <a:spcBef>
                <a:spcPts val="0"/>
              </a:spcBef>
              <a:spcAft>
                <a:spcPts val="0"/>
              </a:spcAft>
              <a:buSzPts val="1400"/>
              <a:buChar char="●"/>
            </a:pPr>
            <a:r>
              <a:rPr lang="en"/>
              <a:t>support those successfully completing high-quality skills training</a:t>
            </a:r>
            <a:endParaRPr/>
          </a:p>
        </p:txBody>
      </p:sp>
      <p:sp>
        <p:nvSpPr>
          <p:cNvPr id="137" name="Google Shape;137;p23"/>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Improving Healthy Life Expectancy and Well-being:</a:t>
            </a:r>
            <a:endParaRPr>
              <a:solidFill>
                <a:srgbClr val="FFBF0B"/>
              </a:solidFill>
            </a:endParaRPr>
          </a:p>
          <a:p>
            <a:pPr indent="-317500" lvl="0" marL="457200" rtl="0" algn="l">
              <a:spcBef>
                <a:spcPts val="1200"/>
              </a:spcBef>
              <a:spcAft>
                <a:spcPts val="0"/>
              </a:spcAft>
              <a:buSzPts val="1400"/>
              <a:buChar char="●"/>
            </a:pPr>
            <a:r>
              <a:rPr lang="en"/>
              <a:t>predictive analytics: identify health risks early</a:t>
            </a:r>
            <a:endParaRPr/>
          </a:p>
          <a:p>
            <a:pPr indent="-317500" lvl="0" marL="457200" rtl="0" algn="l">
              <a:spcBef>
                <a:spcPts val="0"/>
              </a:spcBef>
              <a:spcAft>
                <a:spcPts val="0"/>
              </a:spcAft>
              <a:buSzPts val="1400"/>
              <a:buChar char="●"/>
            </a:pPr>
            <a:r>
              <a:rPr lang="en"/>
              <a:t>AI-powered telemedicine: healthcare accessible to all</a:t>
            </a:r>
            <a:endParaRPr/>
          </a:p>
          <a:p>
            <a:pPr indent="-317500" lvl="0" marL="457200" rtl="0" algn="l">
              <a:spcBef>
                <a:spcPts val="0"/>
              </a:spcBef>
              <a:spcAft>
                <a:spcPts val="0"/>
              </a:spcAft>
              <a:buSzPts val="1400"/>
              <a:buChar char="●"/>
            </a:pPr>
            <a:r>
              <a:rPr lang="en"/>
              <a:t>personalised recommendations for improving mental health</a:t>
            </a:r>
            <a:endParaRPr/>
          </a:p>
          <a:p>
            <a:pPr indent="-317500" lvl="0" marL="457200" rtl="0" algn="l">
              <a:spcBef>
                <a:spcPts val="0"/>
              </a:spcBef>
              <a:spcAft>
                <a:spcPts val="0"/>
              </a:spcAft>
              <a:buSzPts val="1400"/>
              <a:buChar char="●"/>
            </a:pPr>
            <a:r>
              <a:rPr lang="en"/>
              <a:t>u</a:t>
            </a:r>
            <a:r>
              <a:rPr lang="en"/>
              <a:t>sed for diagnosis and treatment</a:t>
            </a:r>
            <a:endParaRPr/>
          </a:p>
        </p:txBody>
      </p:sp>
      <p:sp>
        <p:nvSpPr>
          <p:cNvPr id="138" name="Google Shape;13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 Digital Transformation and AI help?</a:t>
            </a:r>
            <a:endParaRPr/>
          </a:p>
        </p:txBody>
      </p:sp>
      <p:sp>
        <p:nvSpPr>
          <p:cNvPr id="144" name="Google Shape;144;p2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Improving Public Transport</a:t>
            </a:r>
            <a:endParaRPr>
              <a:solidFill>
                <a:srgbClr val="FFBF0B"/>
              </a:solidFill>
            </a:endParaRPr>
          </a:p>
          <a:p>
            <a:pPr indent="-317500" lvl="0" marL="457200" rtl="0" algn="l">
              <a:spcBef>
                <a:spcPts val="1200"/>
              </a:spcBef>
              <a:spcAft>
                <a:spcPts val="0"/>
              </a:spcAft>
              <a:buSzPts val="1400"/>
              <a:buChar char="●"/>
            </a:pPr>
            <a:r>
              <a:rPr lang="en"/>
              <a:t>optimise routes and schedules</a:t>
            </a:r>
            <a:endParaRPr/>
          </a:p>
          <a:p>
            <a:pPr indent="-317500" lvl="0" marL="457200" rtl="0" algn="l">
              <a:spcBef>
                <a:spcPts val="0"/>
              </a:spcBef>
              <a:spcAft>
                <a:spcPts val="0"/>
              </a:spcAft>
              <a:buSzPts val="1400"/>
              <a:buChar char="●"/>
            </a:pPr>
            <a:r>
              <a:rPr lang="en"/>
              <a:t>predict maintenance needs</a:t>
            </a:r>
            <a:endParaRPr/>
          </a:p>
          <a:p>
            <a:pPr indent="-317500" lvl="0" marL="457200" rtl="0" algn="l">
              <a:spcBef>
                <a:spcPts val="0"/>
              </a:spcBef>
              <a:spcAft>
                <a:spcPts val="0"/>
              </a:spcAft>
              <a:buSzPts val="1400"/>
              <a:buChar char="●"/>
            </a:pPr>
            <a:r>
              <a:rPr lang="en"/>
              <a:t>improve the overall efficiency of the transport system</a:t>
            </a:r>
            <a:endParaRPr/>
          </a:p>
          <a:p>
            <a:pPr indent="-317500" lvl="0" marL="457200" rtl="0" algn="l">
              <a:spcBef>
                <a:spcPts val="0"/>
              </a:spcBef>
              <a:spcAft>
                <a:spcPts val="0"/>
              </a:spcAft>
              <a:buSzPts val="1400"/>
              <a:buChar char="●"/>
            </a:pPr>
            <a:r>
              <a:rPr lang="en"/>
              <a:t>better connectivity </a:t>
            </a:r>
            <a:endParaRPr/>
          </a:p>
          <a:p>
            <a:pPr indent="-317500" lvl="0" marL="457200" rtl="0" algn="l">
              <a:spcBef>
                <a:spcPts val="0"/>
              </a:spcBef>
              <a:spcAft>
                <a:spcPts val="0"/>
              </a:spcAft>
              <a:buSzPts val="1400"/>
              <a:buChar char="●"/>
            </a:pPr>
            <a:r>
              <a:rPr lang="en"/>
              <a:t>potentially increase usage of public transport.</a:t>
            </a:r>
            <a:endParaRPr/>
          </a:p>
        </p:txBody>
      </p:sp>
      <p:sp>
        <p:nvSpPr>
          <p:cNvPr id="145" name="Google Shape;145;p2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BF0B"/>
                </a:solidFill>
              </a:rPr>
              <a:t>Increasing R&amp;D Investment </a:t>
            </a:r>
            <a:endParaRPr>
              <a:solidFill>
                <a:srgbClr val="FFBF0B"/>
              </a:solidFill>
            </a:endParaRPr>
          </a:p>
          <a:p>
            <a:pPr indent="-317500" lvl="0" marL="457200" rtl="0" algn="l">
              <a:spcBef>
                <a:spcPts val="1200"/>
              </a:spcBef>
              <a:spcAft>
                <a:spcPts val="0"/>
              </a:spcAft>
              <a:buSzPts val="1400"/>
              <a:buChar char="●"/>
            </a:pPr>
            <a:r>
              <a:rPr lang="en"/>
              <a:t>o</a:t>
            </a:r>
            <a:r>
              <a:rPr lang="en"/>
              <a:t>pportunity for funding from central government, technology funders and others to create digital infrastructure in the county</a:t>
            </a:r>
            <a:endParaRPr/>
          </a:p>
          <a:p>
            <a:pPr indent="-317500" lvl="0" marL="457200" rtl="0" algn="l">
              <a:spcBef>
                <a:spcPts val="0"/>
              </a:spcBef>
              <a:spcAft>
                <a:spcPts val="0"/>
              </a:spcAft>
              <a:buSzPts val="1400"/>
              <a:buChar char="●"/>
            </a:pPr>
            <a:r>
              <a:rPr lang="en"/>
              <a:t>c</a:t>
            </a:r>
            <a:r>
              <a:rPr lang="en"/>
              <a:t>an identify promising areas for R&amp;D investment by analysing trends and patterns in large datasets</a:t>
            </a:r>
            <a:endParaRPr/>
          </a:p>
        </p:txBody>
      </p:sp>
      <p:sp>
        <p:nvSpPr>
          <p:cNvPr id="146" name="Google Shape;14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24"/>
          <p:cNvPicPr preferRelativeResize="0"/>
          <p:nvPr/>
        </p:nvPicPr>
        <p:blipFill>
          <a:blip r:embed="rId3">
            <a:alphaModFix/>
          </a:blip>
          <a:stretch>
            <a:fillRect/>
          </a:stretch>
        </p:blipFill>
        <p:spPr>
          <a:xfrm>
            <a:off x="7033275" y="3830975"/>
            <a:ext cx="1577326" cy="118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AI is helping us innovate</a:t>
            </a:r>
            <a:endParaRPr/>
          </a:p>
        </p:txBody>
      </p:sp>
      <p:sp>
        <p:nvSpPr>
          <p:cNvPr id="153" name="Google Shape;153;p25"/>
          <p:cNvSpPr txBox="1"/>
          <p:nvPr>
            <p:ph idx="1" type="body"/>
          </p:nvPr>
        </p:nvSpPr>
        <p:spPr>
          <a:xfrm>
            <a:off x="723175" y="1466975"/>
            <a:ext cx="50298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a:t>
            </a:r>
            <a:r>
              <a:rPr lang="en">
                <a:solidFill>
                  <a:srgbClr val="FFBF0B"/>
                </a:solidFill>
              </a:rPr>
              <a:t>agriculture</a:t>
            </a:r>
            <a:r>
              <a:rPr lang="en"/>
              <a:t>: </a:t>
            </a:r>
            <a:endParaRPr/>
          </a:p>
          <a:p>
            <a:pPr indent="-317500" lvl="0" marL="457200" rtl="0" algn="l">
              <a:spcBef>
                <a:spcPts val="1200"/>
              </a:spcBef>
              <a:spcAft>
                <a:spcPts val="0"/>
              </a:spcAft>
              <a:buSzPts val="1400"/>
              <a:buChar char="●"/>
            </a:pPr>
            <a:r>
              <a:rPr lang="en"/>
              <a:t>monitoring crop health</a:t>
            </a:r>
            <a:endParaRPr/>
          </a:p>
          <a:p>
            <a:pPr indent="-317500" lvl="0" marL="457200" rtl="0" algn="l">
              <a:spcBef>
                <a:spcPts val="0"/>
              </a:spcBef>
              <a:spcAft>
                <a:spcPts val="0"/>
              </a:spcAft>
              <a:buSzPts val="1400"/>
              <a:buChar char="●"/>
            </a:pPr>
            <a:r>
              <a:rPr lang="en"/>
              <a:t>predicting weather patterns</a:t>
            </a:r>
            <a:endParaRPr/>
          </a:p>
          <a:p>
            <a:pPr indent="-317500" lvl="0" marL="457200" rtl="0" algn="l">
              <a:spcBef>
                <a:spcPts val="0"/>
              </a:spcBef>
              <a:spcAft>
                <a:spcPts val="0"/>
              </a:spcAft>
              <a:buSzPts val="1400"/>
              <a:buChar char="●"/>
            </a:pPr>
            <a:r>
              <a:rPr lang="en"/>
              <a:t>optimising irrigation</a:t>
            </a:r>
            <a:endParaRPr/>
          </a:p>
          <a:p>
            <a:pPr indent="-317500" lvl="0" marL="457200" rtl="0" algn="l">
              <a:spcBef>
                <a:spcPts val="0"/>
              </a:spcBef>
              <a:spcAft>
                <a:spcPts val="0"/>
              </a:spcAft>
              <a:buSzPts val="1400"/>
              <a:buChar char="●"/>
            </a:pPr>
            <a:r>
              <a:rPr lang="en"/>
              <a:t>crop and soil monitoring</a:t>
            </a:r>
            <a:endParaRPr/>
          </a:p>
          <a:p>
            <a:pPr indent="-317500" lvl="0" marL="457200" rtl="0" algn="l">
              <a:spcBef>
                <a:spcPts val="0"/>
              </a:spcBef>
              <a:spcAft>
                <a:spcPts val="0"/>
              </a:spcAft>
              <a:buSzPts val="1400"/>
              <a:buChar char="●"/>
            </a:pPr>
            <a:r>
              <a:rPr lang="en"/>
              <a:t>insect and plant disease detection</a:t>
            </a:r>
            <a:endParaRPr/>
          </a:p>
          <a:p>
            <a:pPr indent="-317500" lvl="0" marL="457200" rtl="0" algn="l">
              <a:spcBef>
                <a:spcPts val="0"/>
              </a:spcBef>
              <a:spcAft>
                <a:spcPts val="0"/>
              </a:spcAft>
              <a:buSzPts val="1400"/>
              <a:buChar char="●"/>
            </a:pPr>
            <a:r>
              <a:rPr lang="en"/>
              <a:t>livestock health monitoring</a:t>
            </a:r>
            <a:endParaRPr/>
          </a:p>
          <a:p>
            <a:pPr indent="-317500" lvl="0" marL="457200" rtl="0" algn="l">
              <a:spcBef>
                <a:spcPts val="0"/>
              </a:spcBef>
              <a:spcAft>
                <a:spcPts val="0"/>
              </a:spcAft>
              <a:buSzPts val="1400"/>
              <a:buChar char="●"/>
            </a:pPr>
            <a:r>
              <a:rPr lang="en"/>
              <a:t>intelligent spraying</a:t>
            </a:r>
            <a:endParaRPr/>
          </a:p>
          <a:p>
            <a:pPr indent="-317500" lvl="0" marL="457200" rtl="0" algn="l">
              <a:spcBef>
                <a:spcPts val="0"/>
              </a:spcBef>
              <a:spcAft>
                <a:spcPts val="0"/>
              </a:spcAft>
              <a:buSzPts val="1400"/>
              <a:buChar char="●"/>
            </a:pPr>
            <a:r>
              <a:rPr lang="en"/>
              <a:t>automatic weeding</a:t>
            </a:r>
            <a:endParaRPr/>
          </a:p>
          <a:p>
            <a:pPr indent="-317500" lvl="0" marL="457200" rtl="0" algn="l">
              <a:spcBef>
                <a:spcPts val="0"/>
              </a:spcBef>
              <a:spcAft>
                <a:spcPts val="0"/>
              </a:spcAft>
              <a:buSzPts val="1400"/>
              <a:buChar char="●"/>
            </a:pPr>
            <a:r>
              <a:rPr lang="en"/>
              <a:t>aerial survey and imaging, and produce grading and sorting</a:t>
            </a:r>
            <a:endParaRPr/>
          </a:p>
        </p:txBody>
      </p:sp>
      <p:sp>
        <p:nvSpPr>
          <p:cNvPr id="154" name="Google Shape;15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5" name="Google Shape;155;p25"/>
          <p:cNvPicPr preferRelativeResize="0"/>
          <p:nvPr/>
        </p:nvPicPr>
        <p:blipFill>
          <a:blip r:embed="rId3">
            <a:alphaModFix/>
          </a:blip>
          <a:stretch>
            <a:fillRect/>
          </a:stretch>
        </p:blipFill>
        <p:spPr>
          <a:xfrm>
            <a:off x="5600575" y="1904975"/>
            <a:ext cx="3101350" cy="1884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AI is helping us innovate</a:t>
            </a:r>
            <a:endParaRPr/>
          </a:p>
        </p:txBody>
      </p:sp>
      <p:sp>
        <p:nvSpPr>
          <p:cNvPr id="161" name="Google Shape;161;p26"/>
          <p:cNvSpPr txBox="1"/>
          <p:nvPr>
            <p:ph idx="1" type="body"/>
          </p:nvPr>
        </p:nvSpPr>
        <p:spPr>
          <a:xfrm>
            <a:off x="387900" y="1489825"/>
            <a:ext cx="6416700" cy="3078900"/>
          </a:xfrm>
          <a:prstGeom prst="rect">
            <a:avLst/>
          </a:prstGeom>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a:t>
            </a:r>
            <a:r>
              <a:rPr lang="en">
                <a:solidFill>
                  <a:srgbClr val="FFBF0B"/>
                </a:solidFill>
              </a:rPr>
              <a:t>waste management </a:t>
            </a:r>
            <a:r>
              <a:rPr lang="en"/>
              <a:t>or </a:t>
            </a:r>
            <a:r>
              <a:rPr lang="en">
                <a:solidFill>
                  <a:srgbClr val="FFBF0B"/>
                </a:solidFill>
              </a:rPr>
              <a:t>gritting operations</a:t>
            </a:r>
            <a:r>
              <a:rPr lang="en"/>
              <a:t> optimisation:</a:t>
            </a:r>
            <a:endParaRPr/>
          </a:p>
          <a:p>
            <a:pPr indent="-317500" lvl="0" marL="457200" rtl="0" algn="l">
              <a:spcBef>
                <a:spcPts val="1200"/>
              </a:spcBef>
              <a:spcAft>
                <a:spcPts val="0"/>
              </a:spcAft>
              <a:buSzPts val="1400"/>
              <a:buChar char="●"/>
            </a:pPr>
            <a:r>
              <a:rPr lang="en"/>
              <a:t>AI can develop detailed maps of each area </a:t>
            </a:r>
            <a:endParaRPr/>
          </a:p>
          <a:p>
            <a:pPr indent="-317500" lvl="0" marL="457200" rtl="0" algn="l">
              <a:spcBef>
                <a:spcPts val="0"/>
              </a:spcBef>
              <a:spcAft>
                <a:spcPts val="0"/>
              </a:spcAft>
              <a:buSzPts val="1400"/>
              <a:buChar char="●"/>
            </a:pPr>
            <a:r>
              <a:rPr lang="en"/>
              <a:t>to find the best routes for their trucks, reducing travel time, fuel costs, and emissions. </a:t>
            </a:r>
            <a:endParaRPr/>
          </a:p>
          <a:p>
            <a:pPr indent="-317500" lvl="0" marL="457200" rtl="0" algn="l">
              <a:spcBef>
                <a:spcPts val="0"/>
              </a:spcBef>
              <a:spcAft>
                <a:spcPts val="0"/>
              </a:spcAft>
              <a:buSzPts val="1400"/>
              <a:buChar char="●"/>
            </a:pPr>
            <a:r>
              <a:rPr lang="en"/>
              <a:t>used in smart bins, </a:t>
            </a:r>
            <a:endParaRPr/>
          </a:p>
          <a:p>
            <a:pPr indent="-317500" lvl="0" marL="457200" rtl="0" algn="l">
              <a:spcBef>
                <a:spcPts val="0"/>
              </a:spcBef>
              <a:spcAft>
                <a:spcPts val="0"/>
              </a:spcAft>
              <a:buSzPts val="1400"/>
              <a:buChar char="●"/>
            </a:pPr>
            <a:r>
              <a:rPr lang="en"/>
              <a:t>waste-sorting robots, </a:t>
            </a:r>
            <a:endParaRPr/>
          </a:p>
          <a:p>
            <a:pPr indent="-317500" lvl="0" marL="457200" rtl="0" algn="l">
              <a:spcBef>
                <a:spcPts val="0"/>
              </a:spcBef>
              <a:spcAft>
                <a:spcPts val="0"/>
              </a:spcAft>
              <a:buSzPts val="1400"/>
              <a:buChar char="●"/>
            </a:pPr>
            <a:r>
              <a:rPr lang="en"/>
              <a:t>waste generation models</a:t>
            </a:r>
            <a:endParaRPr/>
          </a:p>
          <a:p>
            <a:pPr indent="-317500" lvl="0" marL="457200" rtl="0" algn="l">
              <a:spcBef>
                <a:spcPts val="0"/>
              </a:spcBef>
              <a:spcAft>
                <a:spcPts val="0"/>
              </a:spcAft>
              <a:buSzPts val="1400"/>
              <a:buChar char="●"/>
            </a:pPr>
            <a:r>
              <a:rPr lang="en"/>
              <a:t>waste monitoring and tracking</a:t>
            </a:r>
            <a:endParaRPr/>
          </a:p>
          <a:p>
            <a:pPr indent="0" lvl="0" marL="0" rtl="0" algn="l">
              <a:spcBef>
                <a:spcPts val="1200"/>
              </a:spcBef>
              <a:spcAft>
                <a:spcPts val="0"/>
              </a:spcAft>
              <a:buNone/>
            </a:pPr>
            <a:r>
              <a:rPr lang="en"/>
              <a:t>→ See: Smarter Suffolk Project  (PI Prof Nicholas Caldwell): explore patterns in data collected via sensors all over the county on living conditions, weather monitoring and the environment</a:t>
            </a:r>
            <a:endParaRPr/>
          </a:p>
          <a:p>
            <a:pPr indent="0" lvl="0" marL="0" rtl="0" algn="l">
              <a:spcBef>
                <a:spcPts val="1200"/>
              </a:spcBef>
              <a:spcAft>
                <a:spcPts val="1200"/>
              </a:spcAft>
              <a:buNone/>
            </a:pPr>
            <a:r>
              <a:t/>
            </a:r>
            <a:endParaRPr/>
          </a:p>
        </p:txBody>
      </p:sp>
      <p:sp>
        <p:nvSpPr>
          <p:cNvPr id="162" name="Google Shape;162;p26"/>
          <p:cNvSpPr txBox="1"/>
          <p:nvPr>
            <p:ph idx="2" type="body"/>
          </p:nvPr>
        </p:nvSpPr>
        <p:spPr>
          <a:xfrm>
            <a:off x="7239000" y="1489825"/>
            <a:ext cx="15171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3" name="Google Shape;16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4" name="Google Shape;164;p26"/>
          <p:cNvPicPr preferRelativeResize="0"/>
          <p:nvPr/>
        </p:nvPicPr>
        <p:blipFill>
          <a:blip r:embed="rId3">
            <a:alphaModFix/>
          </a:blip>
          <a:stretch>
            <a:fillRect/>
          </a:stretch>
        </p:blipFill>
        <p:spPr>
          <a:xfrm>
            <a:off x="6877050" y="1489825"/>
            <a:ext cx="2029801" cy="1522351"/>
          </a:xfrm>
          <a:prstGeom prst="rect">
            <a:avLst/>
          </a:prstGeom>
          <a:noFill/>
          <a:ln>
            <a:noFill/>
          </a:ln>
        </p:spPr>
      </p:pic>
      <p:pic>
        <p:nvPicPr>
          <p:cNvPr id="165" name="Google Shape;165;p26"/>
          <p:cNvPicPr preferRelativeResize="0"/>
          <p:nvPr/>
        </p:nvPicPr>
        <p:blipFill>
          <a:blip r:embed="rId4">
            <a:alphaModFix/>
          </a:blip>
          <a:stretch>
            <a:fillRect/>
          </a:stretch>
        </p:blipFill>
        <p:spPr>
          <a:xfrm>
            <a:off x="6877050" y="3069325"/>
            <a:ext cx="1970452" cy="9852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434343"/>
      </a:lt1>
      <a:dk2>
        <a:srgbClr val="666666"/>
      </a:dk2>
      <a:lt2>
        <a:srgbClr val="CFD8DC"/>
      </a:lt2>
      <a:accent1>
        <a:srgbClr val="F1C232"/>
      </a:accent1>
      <a:accent2>
        <a:srgbClr val="F1C232"/>
      </a:accent2>
      <a:accent3>
        <a:srgbClr val="F1C232"/>
      </a:accent3>
      <a:accent4>
        <a:srgbClr val="F1C232"/>
      </a:accent4>
      <a:accent5>
        <a:srgbClr val="F1C232"/>
      </a:accent5>
      <a:accent6>
        <a:srgbClr val="FFEB38"/>
      </a:accent6>
      <a:hlink>
        <a:srgbClr val="F1C232"/>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